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Lst>
  <p:sldSz cx="12192000" cy="6858000"/>
  <p:notesSz cx="6858000" cy="9144000"/>
  <p:embeddedFontLst>
    <p:embeddedFont>
      <p:font typeface="Orbitron" panose="020B0604020202020204" charset="0"/>
      <p:regular r:id="rId24"/>
      <p:bold r:id="rId25"/>
    </p:embeddedFont>
    <p:embeddedFont>
      <p:font typeface="Rajdhani"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7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5" name="Google Shape;85;p13" descr="image.png"/>
          <p:cNvPicPr preferRelativeResize="0"/>
          <p:nvPr/>
        </p:nvPicPr>
        <p:blipFill rotWithShape="1">
          <a:blip r:embed="rId4">
            <a:alphaModFix/>
          </a:blip>
          <a:srcRect/>
          <a:stretch/>
        </p:blipFill>
        <p:spPr>
          <a:xfrm>
            <a:off x="2286000" y="1284982"/>
            <a:ext cx="7620000" cy="4288035"/>
          </a:xfrm>
          <a:prstGeom prst="rect">
            <a:avLst/>
          </a:prstGeom>
          <a:noFill/>
          <a:ln>
            <a:noFill/>
          </a:ln>
        </p:spPr>
      </p:pic>
      <p:sp>
        <p:nvSpPr>
          <p:cNvPr id="86" name="Google Shape;86;p13"/>
          <p:cNvSpPr txBox="1"/>
          <p:nvPr/>
        </p:nvSpPr>
        <p:spPr>
          <a:xfrm>
            <a:off x="2705576" y="1675507"/>
            <a:ext cx="6780847" cy="23431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75" b="1" i="0" u="none" strike="noStrike" cap="none">
                <a:solidFill>
                  <a:srgbClr val="38BDF8"/>
                </a:solidFill>
                <a:latin typeface="Orbitron"/>
                <a:ea typeface="Orbitron"/>
                <a:cs typeface="Orbitron"/>
                <a:sym typeface="Orbitron"/>
              </a:rPr>
              <a:t>GAME DEVELOPMENT</a:t>
            </a:r>
            <a:br>
              <a:rPr lang="en-US" sz="1800" b="0" i="0" u="none" strike="noStrike" cap="none">
                <a:solidFill>
                  <a:schemeClr val="dk1"/>
                </a:solidFill>
                <a:latin typeface="Calibri"/>
                <a:ea typeface="Calibri"/>
                <a:cs typeface="Calibri"/>
                <a:sym typeface="Calibri"/>
              </a:rPr>
            </a:br>
            <a:r>
              <a:rPr lang="en-US" sz="4875" b="1" i="0" u="none" strike="noStrike" cap="none">
                <a:solidFill>
                  <a:srgbClr val="38BDF8"/>
                </a:solidFill>
                <a:latin typeface="Orbitron"/>
                <a:ea typeface="Orbitron"/>
                <a:cs typeface="Orbitron"/>
                <a:sym typeface="Orbitron"/>
              </a:rPr>
              <a:t> &amp; TECHNOLOGY</a:t>
            </a:r>
            <a:endParaRPr/>
          </a:p>
        </p:txBody>
      </p:sp>
      <p:sp>
        <p:nvSpPr>
          <p:cNvPr id="87" name="Google Shape;87;p13"/>
          <p:cNvSpPr txBox="1"/>
          <p:nvPr/>
        </p:nvSpPr>
        <p:spPr>
          <a:xfrm>
            <a:off x="2867025" y="4209157"/>
            <a:ext cx="6457950" cy="365670"/>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a:solidFill>
                  <a:srgbClr val="94A3B8"/>
                </a:solidFill>
                <a:latin typeface="Rajdhani"/>
                <a:ea typeface="Rajdhani"/>
                <a:cs typeface="Rajdhani"/>
                <a:sym typeface="Rajdhani"/>
              </a:rPr>
              <a:t>Building the Worlds of Tomorrow</a:t>
            </a:r>
            <a:endParaRPr/>
          </a:p>
        </p:txBody>
      </p:sp>
      <p:sp>
        <p:nvSpPr>
          <p:cNvPr id="88" name="Google Shape;88;p13"/>
          <p:cNvSpPr txBox="1"/>
          <p:nvPr/>
        </p:nvSpPr>
        <p:spPr>
          <a:xfrm>
            <a:off x="2867025" y="4765327"/>
            <a:ext cx="6457950" cy="27429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350" b="0" i="0" u="none" strike="noStrike" cap="none">
                <a:solidFill>
                  <a:srgbClr val="4ADE80"/>
                </a:solidFill>
                <a:latin typeface="Rajdhani"/>
                <a:ea typeface="Rajdhani"/>
                <a:cs typeface="Rajdhani"/>
                <a:sym typeface="Rajdhani"/>
              </a:rPr>
              <a:t>Seminar Presentation |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42"/>
        <p:cNvGrpSpPr/>
        <p:nvPr/>
      </p:nvGrpSpPr>
      <p:grpSpPr>
        <a:xfrm>
          <a:off x="0" y="0"/>
          <a:ext cx="0" cy="0"/>
          <a:chOff x="0" y="0"/>
          <a:chExt cx="0" cy="0"/>
        </a:xfrm>
      </p:grpSpPr>
      <p:pic>
        <p:nvPicPr>
          <p:cNvPr id="243" name="Google Shape;243;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44" name="Google Shape;244;p22"/>
          <p:cNvSpPr txBox="1"/>
          <p:nvPr/>
        </p:nvSpPr>
        <p:spPr>
          <a:xfrm>
            <a:off x="1952625" y="2733079"/>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Locomotion:</a:t>
            </a:r>
            <a:r>
              <a:rPr lang="en-US" sz="1650" b="0" i="0" u="none" strike="noStrike" cap="none">
                <a:solidFill>
                  <a:srgbClr val="CBD5E1"/>
                </a:solidFill>
                <a:latin typeface="Rajdhani"/>
                <a:ea typeface="Rajdhani"/>
                <a:cs typeface="Rajdhani"/>
                <a:sym typeface="Rajdhani"/>
              </a:rPr>
              <a:t> Moving in VR without moving in real life can cause motion sickness. Developers use teleportation or "smooth locomotion" with blinders.</a:t>
            </a:r>
            <a:endParaRPr/>
          </a:p>
        </p:txBody>
      </p:sp>
      <p:sp>
        <p:nvSpPr>
          <p:cNvPr id="245" name="Google Shape;245;p22"/>
          <p:cNvSpPr txBox="1"/>
          <p:nvPr/>
        </p:nvSpPr>
        <p:spPr>
          <a:xfrm>
            <a:off x="1952625" y="3593901"/>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Performance:</a:t>
            </a:r>
            <a:r>
              <a:rPr lang="en-US" sz="1650" b="0" i="0" u="none" strike="noStrike" cap="none">
                <a:solidFill>
                  <a:srgbClr val="CBD5E1"/>
                </a:solidFill>
                <a:latin typeface="Rajdhani"/>
                <a:ea typeface="Rajdhani"/>
                <a:cs typeface="Rajdhani"/>
                <a:sym typeface="Rajdhani"/>
              </a:rPr>
              <a:t> VR requires rendering the game twice (once for each eye) at high frame rates (90FPS+) to maintain smoothness and prevent nausea.</a:t>
            </a:r>
            <a:endParaRPr/>
          </a:p>
        </p:txBody>
      </p:sp>
      <p:sp>
        <p:nvSpPr>
          <p:cNvPr id="246" name="Google Shape;246;p22"/>
          <p:cNvSpPr txBox="1"/>
          <p:nvPr/>
        </p:nvSpPr>
        <p:spPr>
          <a:xfrm>
            <a:off x="1952625" y="4454723"/>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Interaction Design:</a:t>
            </a:r>
            <a:r>
              <a:rPr lang="en-US" sz="1650" b="0" i="0" u="none" strike="noStrike" cap="none">
                <a:solidFill>
                  <a:srgbClr val="CBD5E1"/>
                </a:solidFill>
                <a:latin typeface="Rajdhani"/>
                <a:ea typeface="Rajdhani"/>
                <a:cs typeface="Rajdhani"/>
                <a:sym typeface="Rajdhani"/>
              </a:rPr>
              <a:t> Standard UIs don't work. Menus must be diegetic (existing within the world) or spatial, floating in 3D space.</a:t>
            </a:r>
            <a:endParaRPr/>
          </a:p>
        </p:txBody>
      </p:sp>
      <p:pic>
        <p:nvPicPr>
          <p:cNvPr id="247" name="Google Shape;247;p22" descr="image.png"/>
          <p:cNvPicPr preferRelativeResize="0"/>
          <p:nvPr/>
        </p:nvPicPr>
        <p:blipFill rotWithShape="1">
          <a:blip r:embed="rId4">
            <a:alphaModFix/>
          </a:blip>
          <a:srcRect/>
          <a:stretch/>
        </p:blipFill>
        <p:spPr>
          <a:xfrm>
            <a:off x="1571625" y="3632001"/>
            <a:ext cx="228600" cy="228600"/>
          </a:xfrm>
          <a:prstGeom prst="rect">
            <a:avLst/>
          </a:prstGeom>
          <a:noFill/>
          <a:ln>
            <a:noFill/>
          </a:ln>
        </p:spPr>
      </p:pic>
      <p:pic>
        <p:nvPicPr>
          <p:cNvPr id="248" name="Google Shape;248;p22" descr="image.png"/>
          <p:cNvPicPr preferRelativeResize="0"/>
          <p:nvPr/>
        </p:nvPicPr>
        <p:blipFill rotWithShape="1">
          <a:blip r:embed="rId5">
            <a:alphaModFix/>
          </a:blip>
          <a:srcRect/>
          <a:stretch/>
        </p:blipFill>
        <p:spPr>
          <a:xfrm>
            <a:off x="1571625" y="4492823"/>
            <a:ext cx="200025" cy="228600"/>
          </a:xfrm>
          <a:prstGeom prst="rect">
            <a:avLst/>
          </a:prstGeom>
          <a:noFill/>
          <a:ln>
            <a:noFill/>
          </a:ln>
        </p:spPr>
      </p:pic>
      <p:sp>
        <p:nvSpPr>
          <p:cNvPr id="249" name="Google Shape;249;p22"/>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VR SOFTWARE CHALLENGES</a:t>
            </a:r>
            <a:endParaRPr/>
          </a:p>
        </p:txBody>
      </p:sp>
      <p:sp>
        <p:nvSpPr>
          <p:cNvPr id="250" name="Google Shape;250;p22"/>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54"/>
        <p:cNvGrpSpPr/>
        <p:nvPr/>
      </p:nvGrpSpPr>
      <p:grpSpPr>
        <a:xfrm>
          <a:off x="0" y="0"/>
          <a:ext cx="0" cy="0"/>
          <a:chOff x="0" y="0"/>
          <a:chExt cx="0" cy="0"/>
        </a:xfrm>
      </p:grpSpPr>
      <p:pic>
        <p:nvPicPr>
          <p:cNvPr id="255" name="Google Shape;255;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6" name="Google Shape;256;p23" descr="image.png"/>
          <p:cNvPicPr preferRelativeResize="0"/>
          <p:nvPr/>
        </p:nvPicPr>
        <p:blipFill rotWithShape="1">
          <a:blip r:embed="rId4">
            <a:alphaModFix/>
          </a:blip>
          <a:srcRect/>
          <a:stretch/>
        </p:blipFill>
        <p:spPr>
          <a:xfrm>
            <a:off x="581025" y="2043112"/>
            <a:ext cx="5229225" cy="3810000"/>
          </a:xfrm>
          <a:prstGeom prst="rect">
            <a:avLst/>
          </a:prstGeom>
          <a:noFill/>
          <a:ln>
            <a:noFill/>
          </a:ln>
        </p:spPr>
      </p:pic>
      <p:pic>
        <p:nvPicPr>
          <p:cNvPr id="257" name="Google Shape;257;p23" descr="image.png"/>
          <p:cNvPicPr preferRelativeResize="0"/>
          <p:nvPr/>
        </p:nvPicPr>
        <p:blipFill rotWithShape="1">
          <a:blip r:embed="rId5">
            <a:alphaModFix/>
          </a:blip>
          <a:srcRect/>
          <a:stretch/>
        </p:blipFill>
        <p:spPr>
          <a:xfrm>
            <a:off x="590550" y="2052637"/>
            <a:ext cx="5210175" cy="3790950"/>
          </a:xfrm>
          <a:prstGeom prst="rect">
            <a:avLst/>
          </a:prstGeom>
          <a:noFill/>
          <a:ln>
            <a:noFill/>
          </a:ln>
        </p:spPr>
      </p:pic>
      <p:sp>
        <p:nvSpPr>
          <p:cNvPr id="258" name="Google Shape;258;p23"/>
          <p:cNvSpPr txBox="1"/>
          <p:nvPr/>
        </p:nvSpPr>
        <p:spPr>
          <a:xfrm>
            <a:off x="6381750" y="2322611"/>
            <a:ext cx="5490686"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E2E8F0"/>
                </a:solidFill>
                <a:latin typeface="Orbitron"/>
                <a:ea typeface="Orbitron"/>
                <a:cs typeface="Orbitron"/>
                <a:sym typeface="Orbitron"/>
              </a:rPr>
              <a:t>BLURRING THE LINES</a:t>
            </a:r>
            <a:endParaRPr/>
          </a:p>
        </p:txBody>
      </p:sp>
      <p:sp>
        <p:nvSpPr>
          <p:cNvPr id="259" name="Google Shape;259;p23"/>
          <p:cNvSpPr txBox="1"/>
          <p:nvPr/>
        </p:nvSpPr>
        <p:spPr>
          <a:xfrm>
            <a:off x="6381750" y="2798861"/>
            <a:ext cx="522922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Unlike VR, which replaces reality, AR </a:t>
            </a:r>
            <a:r>
              <a:rPr lang="en-US" sz="1650" b="1" i="0" u="none" strike="noStrike" cap="none">
                <a:solidFill>
                  <a:srgbClr val="CBD5E1"/>
                </a:solidFill>
                <a:latin typeface="Rajdhani"/>
                <a:ea typeface="Rajdhani"/>
                <a:cs typeface="Rajdhani"/>
                <a:sym typeface="Rajdhani"/>
              </a:rPr>
              <a:t>overlays</a:t>
            </a:r>
            <a:r>
              <a:rPr lang="en-US" sz="1650" b="0" i="0" u="none" strike="noStrike" cap="none">
                <a:solidFill>
                  <a:srgbClr val="CBD5E1"/>
                </a:solidFill>
                <a:latin typeface="Rajdhani"/>
                <a:ea typeface="Rajdhani"/>
                <a:cs typeface="Rajdhani"/>
                <a:sym typeface="Rajdhani"/>
              </a:rPr>
              <a:t> digital content onto the real world. Games like Pokémon GO proved the massive potential of AR.</a:t>
            </a:r>
            <a:endParaRPr/>
          </a:p>
        </p:txBody>
      </p:sp>
      <p:sp>
        <p:nvSpPr>
          <p:cNvPr id="260" name="Google Shape;260;p23"/>
          <p:cNvSpPr txBox="1"/>
          <p:nvPr/>
        </p:nvSpPr>
        <p:spPr>
          <a:xfrm>
            <a:off x="6381750" y="3947219"/>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Future of AR:</a:t>
            </a:r>
            <a:endParaRPr/>
          </a:p>
        </p:txBody>
      </p:sp>
      <p:sp>
        <p:nvSpPr>
          <p:cNvPr id="261" name="Google Shape;261;p23"/>
          <p:cNvSpPr txBox="1"/>
          <p:nvPr/>
        </p:nvSpPr>
        <p:spPr>
          <a:xfrm>
            <a:off x="6381750" y="4425255"/>
            <a:ext cx="522922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With devices like AR glasses, gaming can become ubiquitous, turning city streets into game levels and living rooms into battlefields, blending physical exercise with digital play.</a:t>
            </a:r>
            <a:endParaRPr/>
          </a:p>
        </p:txBody>
      </p:sp>
      <p:sp>
        <p:nvSpPr>
          <p:cNvPr id="262" name="Google Shape;262;p23"/>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AUGMENTED REALITY (AR)</a:t>
            </a:r>
            <a:endParaRPr/>
          </a:p>
        </p:txBody>
      </p:sp>
      <p:sp>
        <p:nvSpPr>
          <p:cNvPr id="263" name="Google Shape;263;p23"/>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67"/>
        <p:cNvGrpSpPr/>
        <p:nvPr/>
      </p:nvGrpSpPr>
      <p:grpSpPr>
        <a:xfrm>
          <a:off x="0" y="0"/>
          <a:ext cx="0" cy="0"/>
          <a:chOff x="0" y="0"/>
          <a:chExt cx="0" cy="0"/>
        </a:xfrm>
      </p:grpSpPr>
      <p:pic>
        <p:nvPicPr>
          <p:cNvPr id="268" name="Google Shape;268;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69" name="Google Shape;269;p24" descr="image.png"/>
          <p:cNvPicPr preferRelativeResize="0"/>
          <p:nvPr/>
        </p:nvPicPr>
        <p:blipFill rotWithShape="1">
          <a:blip r:embed="rId4">
            <a:alphaModFix/>
          </a:blip>
          <a:srcRect/>
          <a:stretch/>
        </p:blipFill>
        <p:spPr>
          <a:xfrm>
            <a:off x="6381750" y="2043112"/>
            <a:ext cx="5229225" cy="3810000"/>
          </a:xfrm>
          <a:prstGeom prst="rect">
            <a:avLst/>
          </a:prstGeom>
          <a:noFill/>
          <a:ln>
            <a:noFill/>
          </a:ln>
        </p:spPr>
      </p:pic>
      <p:sp>
        <p:nvSpPr>
          <p:cNvPr id="270" name="Google Shape;270;p24"/>
          <p:cNvSpPr txBox="1"/>
          <p:nvPr/>
        </p:nvSpPr>
        <p:spPr>
          <a:xfrm>
            <a:off x="581025" y="2216050"/>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Coding as a Superpower</a:t>
            </a:r>
            <a:endParaRPr/>
          </a:p>
        </p:txBody>
      </p:sp>
      <p:sp>
        <p:nvSpPr>
          <p:cNvPr id="271" name="Google Shape;271;p24"/>
          <p:cNvSpPr txBox="1"/>
          <p:nvPr/>
        </p:nvSpPr>
        <p:spPr>
          <a:xfrm>
            <a:off x="581025" y="2694086"/>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Learning game development teaches students the core of computer science: logic.</a:t>
            </a:r>
            <a:endParaRPr/>
          </a:p>
        </p:txBody>
      </p:sp>
      <p:pic>
        <p:nvPicPr>
          <p:cNvPr id="272" name="Google Shape;272;p24" descr="image.png"/>
          <p:cNvPicPr preferRelativeResize="0"/>
          <p:nvPr/>
        </p:nvPicPr>
        <p:blipFill rotWithShape="1">
          <a:blip r:embed="rId5">
            <a:alphaModFix/>
          </a:blip>
          <a:srcRect/>
          <a:stretch/>
        </p:blipFill>
        <p:spPr>
          <a:xfrm>
            <a:off x="6391275" y="2052637"/>
            <a:ext cx="5210175" cy="3790950"/>
          </a:xfrm>
          <a:prstGeom prst="rect">
            <a:avLst/>
          </a:prstGeom>
          <a:noFill/>
          <a:ln>
            <a:noFill/>
          </a:ln>
        </p:spPr>
      </p:pic>
      <p:sp>
        <p:nvSpPr>
          <p:cNvPr id="273" name="Google Shape;273;p24"/>
          <p:cNvSpPr txBox="1"/>
          <p:nvPr/>
        </p:nvSpPr>
        <p:spPr>
          <a:xfrm>
            <a:off x="904875" y="3517761"/>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74" name="Google Shape;274;p24"/>
          <p:cNvSpPr txBox="1"/>
          <p:nvPr/>
        </p:nvSpPr>
        <p:spPr>
          <a:xfrm>
            <a:off x="962025" y="3516808"/>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Algorithmic Thinking:</a:t>
            </a:r>
            <a:r>
              <a:rPr lang="en-US" sz="1650" b="0" i="0" u="none" strike="noStrike" cap="none">
                <a:solidFill>
                  <a:srgbClr val="CBD5E1"/>
                </a:solidFill>
                <a:latin typeface="Rajdhani"/>
                <a:ea typeface="Rajdhani"/>
                <a:cs typeface="Rajdhani"/>
                <a:sym typeface="Rajdhani"/>
              </a:rPr>
              <a:t> Breaking complex problems into step-by-step solutions.</a:t>
            </a:r>
            <a:endParaRPr/>
          </a:p>
        </p:txBody>
      </p:sp>
      <p:sp>
        <p:nvSpPr>
          <p:cNvPr id="275" name="Google Shape;275;p24"/>
          <p:cNvSpPr txBox="1"/>
          <p:nvPr/>
        </p:nvSpPr>
        <p:spPr>
          <a:xfrm>
            <a:off x="904875" y="4188082"/>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76" name="Google Shape;276;p24"/>
          <p:cNvSpPr txBox="1"/>
          <p:nvPr/>
        </p:nvSpPr>
        <p:spPr>
          <a:xfrm>
            <a:off x="962025" y="4187130"/>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Debugging:</a:t>
            </a:r>
            <a:r>
              <a:rPr lang="en-US" sz="1650" b="0" i="0" u="none" strike="noStrike" cap="none">
                <a:solidFill>
                  <a:srgbClr val="CBD5E1"/>
                </a:solidFill>
                <a:latin typeface="Rajdhani"/>
                <a:ea typeface="Rajdhani"/>
                <a:cs typeface="Rajdhani"/>
                <a:sym typeface="Rajdhani"/>
              </a:rPr>
              <a:t> The process of finding and fixing errors teaches patience and analytical skills.</a:t>
            </a:r>
            <a:endParaRPr/>
          </a:p>
        </p:txBody>
      </p:sp>
      <p:sp>
        <p:nvSpPr>
          <p:cNvPr id="277" name="Google Shape;277;p24"/>
          <p:cNvSpPr txBox="1"/>
          <p:nvPr/>
        </p:nvSpPr>
        <p:spPr>
          <a:xfrm>
            <a:off x="904875" y="4858404"/>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78" name="Google Shape;278;p24"/>
          <p:cNvSpPr txBox="1"/>
          <p:nvPr/>
        </p:nvSpPr>
        <p:spPr>
          <a:xfrm>
            <a:off x="962025" y="4857452"/>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Systems Thinking:</a:t>
            </a:r>
            <a:r>
              <a:rPr lang="en-US" sz="1650" b="0" i="0" u="none" strike="noStrike" cap="none">
                <a:solidFill>
                  <a:srgbClr val="CBD5E1"/>
                </a:solidFill>
                <a:latin typeface="Rajdhani"/>
                <a:ea typeface="Rajdhani"/>
                <a:cs typeface="Rajdhani"/>
                <a:sym typeface="Rajdhani"/>
              </a:rPr>
              <a:t> Understanding how different variables (health, speed, gravity) interact.</a:t>
            </a:r>
            <a:endParaRPr/>
          </a:p>
        </p:txBody>
      </p:sp>
      <p:sp>
        <p:nvSpPr>
          <p:cNvPr id="279" name="Google Shape;279;p24"/>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ED-TECH: LOGIC &amp; PROBLEM SOLVING</a:t>
            </a:r>
            <a:endParaRPr/>
          </a:p>
        </p:txBody>
      </p:sp>
      <p:sp>
        <p:nvSpPr>
          <p:cNvPr id="280" name="Google Shape;280;p24"/>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84"/>
        <p:cNvGrpSpPr/>
        <p:nvPr/>
      </p:nvGrpSpPr>
      <p:grpSpPr>
        <a:xfrm>
          <a:off x="0" y="0"/>
          <a:ext cx="0" cy="0"/>
          <a:chOff x="0" y="0"/>
          <a:chExt cx="0" cy="0"/>
        </a:xfrm>
      </p:grpSpPr>
      <p:pic>
        <p:nvPicPr>
          <p:cNvPr id="285" name="Google Shape;285;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86" name="Google Shape;286;p25"/>
          <p:cNvSpPr txBox="1"/>
          <p:nvPr/>
        </p:nvSpPr>
        <p:spPr>
          <a:xfrm>
            <a:off x="2286000" y="4800600"/>
            <a:ext cx="7620000" cy="67032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Students learn to design characters, compose soundtracks, write branching narratives, and build 3D worlds, fostering a holistic creative skillset.</a:t>
            </a:r>
            <a:endParaRPr/>
          </a:p>
        </p:txBody>
      </p:sp>
      <p:sp>
        <p:nvSpPr>
          <p:cNvPr id="287" name="Google Shape;287;p25"/>
          <p:cNvSpPr txBox="1"/>
          <p:nvPr/>
        </p:nvSpPr>
        <p:spPr>
          <a:xfrm>
            <a:off x="1247775" y="2282279"/>
            <a:ext cx="9982200" cy="1680120"/>
          </a:xfrm>
          <a:prstGeom prst="rect">
            <a:avLst/>
          </a:prstGeom>
          <a:noFill/>
          <a:ln>
            <a:noFill/>
          </a:ln>
        </p:spPr>
        <p:txBody>
          <a:bodyPr spcFirstLastPara="1" wrap="square" lIns="0" tIns="0" rIns="0" bIns="0" anchor="t" anchorCtr="0">
            <a:spAutoFit/>
          </a:bodyPr>
          <a:lstStyle/>
          <a:p>
            <a:pPr marL="0" marR="0" lvl="0" indent="0" algn="l" rtl="0">
              <a:lnSpc>
                <a:spcPct val="139968"/>
              </a:lnSpc>
              <a:spcBef>
                <a:spcPts val="0"/>
              </a:spcBef>
              <a:spcAft>
                <a:spcPts val="0"/>
              </a:spcAft>
              <a:buNone/>
            </a:pPr>
            <a:r>
              <a:rPr lang="en-US" sz="3150" b="0" i="0" u="none" strike="noStrike" cap="none">
                <a:solidFill>
                  <a:srgbClr val="F1F5F9"/>
                </a:solidFill>
                <a:latin typeface="Orbitron"/>
                <a:ea typeface="Orbitron"/>
                <a:cs typeface="Orbitron"/>
                <a:sym typeface="Orbitron"/>
              </a:rPr>
              <a:t>"Game development is the ultimate canvas. It combines music, art, narrative, and logic into a single interactive experience."</a:t>
            </a:r>
            <a:endParaRPr/>
          </a:p>
        </p:txBody>
      </p:sp>
      <p:sp>
        <p:nvSpPr>
          <p:cNvPr id="288" name="Google Shape;288;p25"/>
          <p:cNvSpPr/>
          <p:nvPr/>
        </p:nvSpPr>
        <p:spPr>
          <a:xfrm>
            <a:off x="962025" y="2282279"/>
            <a:ext cx="38100" cy="168012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9" name="Google Shape;289;p25"/>
          <p:cNvSpPr txBox="1"/>
          <p:nvPr/>
        </p:nvSpPr>
        <p:spPr>
          <a:xfrm>
            <a:off x="581025" y="4248150"/>
            <a:ext cx="11029950" cy="266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i="0" u="none" strike="noStrike" cap="none">
                <a:solidFill>
                  <a:srgbClr val="94A3B8"/>
                </a:solidFill>
                <a:latin typeface="Roboto"/>
                <a:ea typeface="Roboto"/>
                <a:cs typeface="Roboto"/>
                <a:sym typeface="Roboto"/>
              </a:rPr>
              <a:t>— Modern Educator</a:t>
            </a:r>
            <a:endParaRPr/>
          </a:p>
        </p:txBody>
      </p:sp>
      <p:sp>
        <p:nvSpPr>
          <p:cNvPr id="290" name="Google Shape;290;p25"/>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ED-TECH: UNLEASHING CREATIVITY</a:t>
            </a:r>
            <a:endParaRPr/>
          </a:p>
        </p:txBody>
      </p:sp>
      <p:sp>
        <p:nvSpPr>
          <p:cNvPr id="291" name="Google Shape;291;p25"/>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95"/>
        <p:cNvGrpSpPr/>
        <p:nvPr/>
      </p:nvGrpSpPr>
      <p:grpSpPr>
        <a:xfrm>
          <a:off x="0" y="0"/>
          <a:ext cx="0" cy="0"/>
          <a:chOff x="0" y="0"/>
          <a:chExt cx="0" cy="0"/>
        </a:xfrm>
      </p:grpSpPr>
      <p:pic>
        <p:nvPicPr>
          <p:cNvPr id="296" name="Google Shape;296;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7" name="Google Shape;297;p26" descr="image.png"/>
          <p:cNvPicPr preferRelativeResize="0"/>
          <p:nvPr/>
        </p:nvPicPr>
        <p:blipFill rotWithShape="1">
          <a:blip r:embed="rId4">
            <a:alphaModFix/>
          </a:blip>
          <a:srcRect/>
          <a:stretch/>
        </p:blipFill>
        <p:spPr>
          <a:xfrm>
            <a:off x="581025" y="2306240"/>
            <a:ext cx="3486150" cy="3283743"/>
          </a:xfrm>
          <a:prstGeom prst="rect">
            <a:avLst/>
          </a:prstGeom>
          <a:noFill/>
          <a:ln>
            <a:noFill/>
          </a:ln>
        </p:spPr>
      </p:pic>
      <p:pic>
        <p:nvPicPr>
          <p:cNvPr id="298" name="Google Shape;298;p26" descr="image.png"/>
          <p:cNvPicPr preferRelativeResize="0"/>
          <p:nvPr/>
        </p:nvPicPr>
        <p:blipFill rotWithShape="1">
          <a:blip r:embed="rId5">
            <a:alphaModFix/>
          </a:blip>
          <a:srcRect/>
          <a:stretch/>
        </p:blipFill>
        <p:spPr>
          <a:xfrm>
            <a:off x="4352925" y="2306240"/>
            <a:ext cx="3486150" cy="3283743"/>
          </a:xfrm>
          <a:prstGeom prst="rect">
            <a:avLst/>
          </a:prstGeom>
          <a:noFill/>
          <a:ln>
            <a:noFill/>
          </a:ln>
        </p:spPr>
      </p:pic>
      <p:pic>
        <p:nvPicPr>
          <p:cNvPr id="299" name="Google Shape;299;p26" descr="image.png"/>
          <p:cNvPicPr preferRelativeResize="0"/>
          <p:nvPr/>
        </p:nvPicPr>
        <p:blipFill rotWithShape="1">
          <a:blip r:embed="rId6">
            <a:alphaModFix/>
          </a:blip>
          <a:srcRect/>
          <a:stretch/>
        </p:blipFill>
        <p:spPr>
          <a:xfrm>
            <a:off x="8124825" y="2306240"/>
            <a:ext cx="3486150" cy="3283743"/>
          </a:xfrm>
          <a:prstGeom prst="rect">
            <a:avLst/>
          </a:prstGeom>
          <a:noFill/>
          <a:ln>
            <a:noFill/>
          </a:ln>
        </p:spPr>
      </p:pic>
      <p:sp>
        <p:nvSpPr>
          <p:cNvPr id="300" name="Google Shape;300;p26"/>
          <p:cNvSpPr txBox="1"/>
          <p:nvPr/>
        </p:nvSpPr>
        <p:spPr>
          <a:xfrm>
            <a:off x="803910" y="3334940"/>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TEAMWORK</a:t>
            </a:r>
            <a:endParaRPr/>
          </a:p>
        </p:txBody>
      </p:sp>
      <p:sp>
        <p:nvSpPr>
          <p:cNvPr id="301" name="Google Shape;301;p26"/>
          <p:cNvSpPr txBox="1"/>
          <p:nvPr/>
        </p:nvSpPr>
        <p:spPr>
          <a:xfrm>
            <a:off x="876300" y="3811190"/>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Games are rarely made alone. Students learn to collaborate, use version control (Git), and manage tasks.</a:t>
            </a:r>
            <a:endParaRPr/>
          </a:p>
        </p:txBody>
      </p:sp>
      <p:sp>
        <p:nvSpPr>
          <p:cNvPr id="302" name="Google Shape;302;p26"/>
          <p:cNvSpPr txBox="1"/>
          <p:nvPr/>
        </p:nvSpPr>
        <p:spPr>
          <a:xfrm>
            <a:off x="4575810" y="3334940"/>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RESILIENCE</a:t>
            </a:r>
            <a:endParaRPr/>
          </a:p>
        </p:txBody>
      </p:sp>
      <p:sp>
        <p:nvSpPr>
          <p:cNvPr id="303" name="Google Shape;303;p26"/>
          <p:cNvSpPr txBox="1"/>
          <p:nvPr/>
        </p:nvSpPr>
        <p:spPr>
          <a:xfrm>
            <a:off x="4648200" y="3811190"/>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Game dev is full of failure. Code breaks, mechanics aren't fun. Learning to "fail fast" and iterate builds grit.</a:t>
            </a:r>
            <a:endParaRPr/>
          </a:p>
        </p:txBody>
      </p:sp>
      <p:sp>
        <p:nvSpPr>
          <p:cNvPr id="304" name="Google Shape;304;p26"/>
          <p:cNvSpPr txBox="1"/>
          <p:nvPr/>
        </p:nvSpPr>
        <p:spPr>
          <a:xfrm>
            <a:off x="8347710" y="3334940"/>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COMMUNICATION</a:t>
            </a:r>
            <a:endParaRPr/>
          </a:p>
        </p:txBody>
      </p:sp>
      <p:sp>
        <p:nvSpPr>
          <p:cNvPr id="305" name="Google Shape;305;p26"/>
          <p:cNvSpPr txBox="1"/>
          <p:nvPr/>
        </p:nvSpPr>
        <p:spPr>
          <a:xfrm>
            <a:off x="8420100" y="3811190"/>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Explaining a technical bug to an artist or a design idea to a programmer requires clear, effective communication.</a:t>
            </a:r>
            <a:endParaRPr/>
          </a:p>
        </p:txBody>
      </p:sp>
      <p:pic>
        <p:nvPicPr>
          <p:cNvPr id="306" name="Google Shape;306;p26" descr="image.png"/>
          <p:cNvPicPr preferRelativeResize="0"/>
          <p:nvPr/>
        </p:nvPicPr>
        <p:blipFill rotWithShape="1">
          <a:blip r:embed="rId7">
            <a:alphaModFix/>
          </a:blip>
          <a:srcRect/>
          <a:stretch/>
        </p:blipFill>
        <p:spPr>
          <a:xfrm>
            <a:off x="2038350" y="2630090"/>
            <a:ext cx="571500" cy="457200"/>
          </a:xfrm>
          <a:prstGeom prst="rect">
            <a:avLst/>
          </a:prstGeom>
          <a:noFill/>
          <a:ln>
            <a:noFill/>
          </a:ln>
        </p:spPr>
      </p:pic>
      <p:pic>
        <p:nvPicPr>
          <p:cNvPr id="307" name="Google Shape;307;p26" descr="image.png"/>
          <p:cNvPicPr preferRelativeResize="0"/>
          <p:nvPr/>
        </p:nvPicPr>
        <p:blipFill rotWithShape="1">
          <a:blip r:embed="rId8">
            <a:alphaModFix/>
          </a:blip>
          <a:srcRect/>
          <a:stretch/>
        </p:blipFill>
        <p:spPr>
          <a:xfrm>
            <a:off x="5867400" y="2630090"/>
            <a:ext cx="457200" cy="457200"/>
          </a:xfrm>
          <a:prstGeom prst="rect">
            <a:avLst/>
          </a:prstGeom>
          <a:noFill/>
          <a:ln>
            <a:noFill/>
          </a:ln>
        </p:spPr>
      </p:pic>
      <p:pic>
        <p:nvPicPr>
          <p:cNvPr id="308" name="Google Shape;308;p26" descr="image.png"/>
          <p:cNvPicPr preferRelativeResize="0"/>
          <p:nvPr/>
        </p:nvPicPr>
        <p:blipFill rotWithShape="1">
          <a:blip r:embed="rId9">
            <a:alphaModFix/>
          </a:blip>
          <a:srcRect/>
          <a:stretch/>
        </p:blipFill>
        <p:spPr>
          <a:xfrm>
            <a:off x="9582150" y="2630090"/>
            <a:ext cx="571500" cy="457200"/>
          </a:xfrm>
          <a:prstGeom prst="rect">
            <a:avLst/>
          </a:prstGeom>
          <a:noFill/>
          <a:ln>
            <a:noFill/>
          </a:ln>
        </p:spPr>
      </p:pic>
      <p:sp>
        <p:nvSpPr>
          <p:cNvPr id="309" name="Google Shape;309;p26"/>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ED-TECH: SOFT SKILLS</a:t>
            </a:r>
            <a:endParaRPr/>
          </a:p>
        </p:txBody>
      </p:sp>
      <p:sp>
        <p:nvSpPr>
          <p:cNvPr id="310" name="Google Shape;310;p26"/>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14"/>
        <p:cNvGrpSpPr/>
        <p:nvPr/>
      </p:nvGrpSpPr>
      <p:grpSpPr>
        <a:xfrm>
          <a:off x="0" y="0"/>
          <a:ext cx="0" cy="0"/>
          <a:chOff x="0" y="0"/>
          <a:chExt cx="0" cy="0"/>
        </a:xfrm>
      </p:grpSpPr>
      <p:pic>
        <p:nvPicPr>
          <p:cNvPr id="315" name="Google Shape;315;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6" name="Google Shape;316;p27"/>
          <p:cNvSpPr txBox="1"/>
          <p:nvPr/>
        </p:nvSpPr>
        <p:spPr>
          <a:xfrm>
            <a:off x="1952625" y="2972990"/>
            <a:ext cx="86677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Technical Roles:</a:t>
            </a:r>
            <a:r>
              <a:rPr lang="en-US" sz="1650" b="0" i="0" u="none" strike="noStrike" cap="none">
                <a:solidFill>
                  <a:srgbClr val="CBD5E1"/>
                </a:solidFill>
                <a:latin typeface="Rajdhani"/>
                <a:ea typeface="Rajdhani"/>
                <a:cs typeface="Rajdhani"/>
                <a:sym typeface="Rajdhani"/>
              </a:rPr>
              <a:t> Gameplay Programmer, Engine Programmer, AI Specialist, DevOps Engineer.</a:t>
            </a:r>
            <a:endParaRPr/>
          </a:p>
        </p:txBody>
      </p:sp>
      <p:sp>
        <p:nvSpPr>
          <p:cNvPr id="317" name="Google Shape;317;p27"/>
          <p:cNvSpPr txBox="1"/>
          <p:nvPr/>
        </p:nvSpPr>
        <p:spPr>
          <a:xfrm>
            <a:off x="1952625" y="3498651"/>
            <a:ext cx="86677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Artistic Roles:</a:t>
            </a:r>
            <a:r>
              <a:rPr lang="en-US" sz="1650" b="0" i="0" u="none" strike="noStrike" cap="none">
                <a:solidFill>
                  <a:srgbClr val="CBD5E1"/>
                </a:solidFill>
                <a:latin typeface="Rajdhani"/>
                <a:ea typeface="Rajdhani"/>
                <a:cs typeface="Rajdhani"/>
                <a:sym typeface="Rajdhani"/>
              </a:rPr>
              <a:t> 3D Modeler, Concept Artist, Animator, VFX Artist, Technical Artist.</a:t>
            </a:r>
            <a:endParaRPr/>
          </a:p>
        </p:txBody>
      </p:sp>
      <p:sp>
        <p:nvSpPr>
          <p:cNvPr id="318" name="Google Shape;318;p27"/>
          <p:cNvSpPr txBox="1"/>
          <p:nvPr/>
        </p:nvSpPr>
        <p:spPr>
          <a:xfrm>
            <a:off x="1952625" y="4024312"/>
            <a:ext cx="86677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Design Roles:</a:t>
            </a:r>
            <a:r>
              <a:rPr lang="en-US" sz="1650" b="0" i="0" u="none" strike="noStrike" cap="none">
                <a:solidFill>
                  <a:srgbClr val="CBD5E1"/>
                </a:solidFill>
                <a:latin typeface="Rajdhani"/>
                <a:ea typeface="Rajdhani"/>
                <a:cs typeface="Rajdhani"/>
                <a:sym typeface="Rajdhani"/>
              </a:rPr>
              <a:t> Level Designer, Narrative Designer, Systems Designer, UX/UI Designer.</a:t>
            </a:r>
            <a:endParaRPr/>
          </a:p>
        </p:txBody>
      </p:sp>
      <p:sp>
        <p:nvSpPr>
          <p:cNvPr id="319" name="Google Shape;319;p27"/>
          <p:cNvSpPr txBox="1"/>
          <p:nvPr/>
        </p:nvSpPr>
        <p:spPr>
          <a:xfrm>
            <a:off x="1952625" y="4549973"/>
            <a:ext cx="86677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Production:</a:t>
            </a:r>
            <a:r>
              <a:rPr lang="en-US" sz="1650" b="0" i="0" u="none" strike="noStrike" cap="none">
                <a:solidFill>
                  <a:srgbClr val="CBD5E1"/>
                </a:solidFill>
                <a:latin typeface="Rajdhani"/>
                <a:ea typeface="Rajdhani"/>
                <a:cs typeface="Rajdhani"/>
                <a:sym typeface="Rajdhani"/>
              </a:rPr>
              <a:t> Producer, Product Manager, QA Tester, Community Manager.</a:t>
            </a:r>
            <a:endParaRPr/>
          </a:p>
        </p:txBody>
      </p:sp>
      <p:pic>
        <p:nvPicPr>
          <p:cNvPr id="320" name="Google Shape;320;p27" descr="image.png"/>
          <p:cNvPicPr preferRelativeResize="0"/>
          <p:nvPr/>
        </p:nvPicPr>
        <p:blipFill rotWithShape="1">
          <a:blip r:embed="rId4">
            <a:alphaModFix/>
          </a:blip>
          <a:srcRect/>
          <a:stretch/>
        </p:blipFill>
        <p:spPr>
          <a:xfrm>
            <a:off x="1571625" y="3011090"/>
            <a:ext cx="285750" cy="228600"/>
          </a:xfrm>
          <a:prstGeom prst="rect">
            <a:avLst/>
          </a:prstGeom>
          <a:noFill/>
          <a:ln>
            <a:noFill/>
          </a:ln>
        </p:spPr>
      </p:pic>
      <p:pic>
        <p:nvPicPr>
          <p:cNvPr id="321" name="Google Shape;321;p27" descr="image.png"/>
          <p:cNvPicPr preferRelativeResize="0"/>
          <p:nvPr/>
        </p:nvPicPr>
        <p:blipFill rotWithShape="1">
          <a:blip r:embed="rId5">
            <a:alphaModFix/>
          </a:blip>
          <a:srcRect/>
          <a:stretch/>
        </p:blipFill>
        <p:spPr>
          <a:xfrm>
            <a:off x="1571625" y="3536751"/>
            <a:ext cx="257175" cy="228600"/>
          </a:xfrm>
          <a:prstGeom prst="rect">
            <a:avLst/>
          </a:prstGeom>
          <a:noFill/>
          <a:ln>
            <a:noFill/>
          </a:ln>
        </p:spPr>
      </p:pic>
      <p:pic>
        <p:nvPicPr>
          <p:cNvPr id="322" name="Google Shape;322;p27" descr="image.png"/>
          <p:cNvPicPr preferRelativeResize="0"/>
          <p:nvPr/>
        </p:nvPicPr>
        <p:blipFill rotWithShape="1">
          <a:blip r:embed="rId6">
            <a:alphaModFix/>
          </a:blip>
          <a:srcRect/>
          <a:stretch/>
        </p:blipFill>
        <p:spPr>
          <a:xfrm>
            <a:off x="1571625" y="4062412"/>
            <a:ext cx="228600" cy="228600"/>
          </a:xfrm>
          <a:prstGeom prst="rect">
            <a:avLst/>
          </a:prstGeom>
          <a:noFill/>
          <a:ln>
            <a:noFill/>
          </a:ln>
        </p:spPr>
      </p:pic>
      <p:pic>
        <p:nvPicPr>
          <p:cNvPr id="323" name="Google Shape;323;p27" descr="image.png"/>
          <p:cNvPicPr preferRelativeResize="0"/>
          <p:nvPr/>
        </p:nvPicPr>
        <p:blipFill rotWithShape="1">
          <a:blip r:embed="rId7">
            <a:alphaModFix/>
          </a:blip>
          <a:srcRect/>
          <a:stretch/>
        </p:blipFill>
        <p:spPr>
          <a:xfrm>
            <a:off x="1571625" y="4588073"/>
            <a:ext cx="285750" cy="228600"/>
          </a:xfrm>
          <a:prstGeom prst="rect">
            <a:avLst/>
          </a:prstGeom>
          <a:noFill/>
          <a:ln>
            <a:noFill/>
          </a:ln>
        </p:spPr>
      </p:pic>
      <p:sp>
        <p:nvSpPr>
          <p:cNvPr id="324" name="Google Shape;324;p27"/>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ADVANTAGES: CAREER OPPORTUNITIES</a:t>
            </a:r>
            <a:endParaRPr/>
          </a:p>
        </p:txBody>
      </p:sp>
      <p:sp>
        <p:nvSpPr>
          <p:cNvPr id="325" name="Google Shape;325;p27"/>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29"/>
        <p:cNvGrpSpPr/>
        <p:nvPr/>
      </p:nvGrpSpPr>
      <p:grpSpPr>
        <a:xfrm>
          <a:off x="0" y="0"/>
          <a:ext cx="0" cy="0"/>
          <a:chOff x="0" y="0"/>
          <a:chExt cx="0" cy="0"/>
        </a:xfrm>
      </p:grpSpPr>
      <p:pic>
        <p:nvPicPr>
          <p:cNvPr id="330" name="Google Shape;330;p2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1" name="Google Shape;331;p28" descr="image.png"/>
          <p:cNvPicPr preferRelativeResize="0"/>
          <p:nvPr/>
        </p:nvPicPr>
        <p:blipFill rotWithShape="1">
          <a:blip r:embed="rId4">
            <a:alphaModFix/>
          </a:blip>
          <a:srcRect/>
          <a:stretch/>
        </p:blipFill>
        <p:spPr>
          <a:xfrm>
            <a:off x="581025" y="1619250"/>
            <a:ext cx="11029950" cy="4657725"/>
          </a:xfrm>
          <a:prstGeom prst="rect">
            <a:avLst/>
          </a:prstGeom>
          <a:noFill/>
          <a:ln>
            <a:noFill/>
          </a:ln>
        </p:spPr>
      </p:pic>
      <p:sp>
        <p:nvSpPr>
          <p:cNvPr id="332" name="Google Shape;332;p28"/>
          <p:cNvSpPr txBox="1"/>
          <p:nvPr/>
        </p:nvSpPr>
        <p:spPr>
          <a:xfrm>
            <a:off x="1123950" y="5091112"/>
            <a:ext cx="9944100" cy="3351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1" u="none" strike="noStrike" cap="none">
                <a:solidFill>
                  <a:srgbClr val="94A3B8"/>
                </a:solidFill>
                <a:latin typeface="Rajdhani"/>
                <a:ea typeface="Rajdhani"/>
                <a:cs typeface="Rajdhani"/>
                <a:sym typeface="Rajdhani"/>
              </a:rPr>
              <a:t>The gaming industry is now larger than the film and music industries combined, offering massive economic potential.</a:t>
            </a:r>
            <a:endParaRPr/>
          </a:p>
        </p:txBody>
      </p:sp>
      <p:sp>
        <p:nvSpPr>
          <p:cNvPr id="333" name="Google Shape;333;p28"/>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INDUSTRY ECONOMIC IMPACT</a:t>
            </a:r>
            <a:endParaRPr/>
          </a:p>
        </p:txBody>
      </p:sp>
      <p:sp>
        <p:nvSpPr>
          <p:cNvPr id="334" name="Google Shape;334;p28"/>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38"/>
        <p:cNvGrpSpPr/>
        <p:nvPr/>
      </p:nvGrpSpPr>
      <p:grpSpPr>
        <a:xfrm>
          <a:off x="0" y="0"/>
          <a:ext cx="0" cy="0"/>
          <a:chOff x="0" y="0"/>
          <a:chExt cx="0" cy="0"/>
        </a:xfrm>
      </p:grpSpPr>
      <p:pic>
        <p:nvPicPr>
          <p:cNvPr id="339" name="Google Shape;339;p2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40" name="Google Shape;340;p29" descr="image.png"/>
          <p:cNvPicPr preferRelativeResize="0"/>
          <p:nvPr/>
        </p:nvPicPr>
        <p:blipFill rotWithShape="1">
          <a:blip r:embed="rId4">
            <a:alphaModFix/>
          </a:blip>
          <a:srcRect/>
          <a:stretch/>
        </p:blipFill>
        <p:spPr>
          <a:xfrm>
            <a:off x="581025" y="2043112"/>
            <a:ext cx="5229225" cy="3810000"/>
          </a:xfrm>
          <a:prstGeom prst="rect">
            <a:avLst/>
          </a:prstGeom>
          <a:noFill/>
          <a:ln>
            <a:noFill/>
          </a:ln>
        </p:spPr>
      </p:pic>
      <p:pic>
        <p:nvPicPr>
          <p:cNvPr id="341" name="Google Shape;341;p29" descr="image.png"/>
          <p:cNvPicPr preferRelativeResize="0"/>
          <p:nvPr/>
        </p:nvPicPr>
        <p:blipFill rotWithShape="1">
          <a:blip r:embed="rId5">
            <a:alphaModFix/>
          </a:blip>
          <a:srcRect/>
          <a:stretch/>
        </p:blipFill>
        <p:spPr>
          <a:xfrm>
            <a:off x="590550" y="2052637"/>
            <a:ext cx="5210175" cy="3790950"/>
          </a:xfrm>
          <a:prstGeom prst="rect">
            <a:avLst/>
          </a:prstGeom>
          <a:noFill/>
          <a:ln>
            <a:noFill/>
          </a:ln>
        </p:spPr>
      </p:pic>
      <p:sp>
        <p:nvSpPr>
          <p:cNvPr id="342" name="Google Shape;342;p29"/>
          <p:cNvSpPr txBox="1"/>
          <p:nvPr/>
        </p:nvSpPr>
        <p:spPr>
          <a:xfrm>
            <a:off x="6381750" y="2216943"/>
            <a:ext cx="5490686"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E2E8F0"/>
                </a:solidFill>
                <a:latin typeface="Orbitron"/>
                <a:ea typeface="Orbitron"/>
                <a:cs typeface="Orbitron"/>
                <a:sym typeface="Orbitron"/>
              </a:rPr>
              <a:t>SMARTER WORLDS</a:t>
            </a:r>
            <a:endParaRPr/>
          </a:p>
        </p:txBody>
      </p:sp>
      <p:sp>
        <p:nvSpPr>
          <p:cNvPr id="343" name="Google Shape;343;p29"/>
          <p:cNvSpPr txBox="1"/>
          <p:nvPr/>
        </p:nvSpPr>
        <p:spPr>
          <a:xfrm>
            <a:off x="6381750" y="2693193"/>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Artificial Intelligence is revolutionizing gaming beyond just enemy behavior.</a:t>
            </a:r>
            <a:endParaRPr/>
          </a:p>
        </p:txBody>
      </p:sp>
      <p:sp>
        <p:nvSpPr>
          <p:cNvPr id="344" name="Google Shape;344;p29"/>
          <p:cNvSpPr txBox="1"/>
          <p:nvPr/>
        </p:nvSpPr>
        <p:spPr>
          <a:xfrm>
            <a:off x="6705600" y="3516868"/>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45" name="Google Shape;345;p29"/>
          <p:cNvSpPr txBox="1"/>
          <p:nvPr/>
        </p:nvSpPr>
        <p:spPr>
          <a:xfrm>
            <a:off x="6762750" y="3515915"/>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Generative AI:</a:t>
            </a:r>
            <a:r>
              <a:rPr lang="en-US" sz="1650" b="0" i="0" u="none" strike="noStrike" cap="none">
                <a:solidFill>
                  <a:srgbClr val="CBD5E1"/>
                </a:solidFill>
                <a:latin typeface="Rajdhani"/>
                <a:ea typeface="Rajdhani"/>
                <a:cs typeface="Rajdhani"/>
                <a:sym typeface="Rajdhani"/>
              </a:rPr>
              <a:t> Creating endless content (quests, textures, dialogue) automatically.</a:t>
            </a:r>
            <a:endParaRPr/>
          </a:p>
        </p:txBody>
      </p:sp>
      <p:sp>
        <p:nvSpPr>
          <p:cNvPr id="346" name="Google Shape;346;p29"/>
          <p:cNvSpPr txBox="1"/>
          <p:nvPr/>
        </p:nvSpPr>
        <p:spPr>
          <a:xfrm>
            <a:off x="6705600" y="4187190"/>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47" name="Google Shape;347;p29"/>
          <p:cNvSpPr txBox="1"/>
          <p:nvPr/>
        </p:nvSpPr>
        <p:spPr>
          <a:xfrm>
            <a:off x="6762750" y="4186237"/>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Smart NPCs:</a:t>
            </a:r>
            <a:r>
              <a:rPr lang="en-US" sz="1650" b="0" i="0" u="none" strike="noStrike" cap="none">
                <a:solidFill>
                  <a:srgbClr val="CBD5E1"/>
                </a:solidFill>
                <a:latin typeface="Rajdhani"/>
                <a:ea typeface="Rajdhani"/>
                <a:cs typeface="Rajdhani"/>
                <a:sym typeface="Rajdhani"/>
              </a:rPr>
              <a:t> Non-Playable Characters that can hold dynamic, unscripted conversations (using LLMs).</a:t>
            </a:r>
            <a:endParaRPr/>
          </a:p>
        </p:txBody>
      </p:sp>
      <p:sp>
        <p:nvSpPr>
          <p:cNvPr id="348" name="Google Shape;348;p29"/>
          <p:cNvSpPr txBox="1"/>
          <p:nvPr/>
        </p:nvSpPr>
        <p:spPr>
          <a:xfrm>
            <a:off x="6705600" y="4857511"/>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49" name="Google Shape;349;p29"/>
          <p:cNvSpPr txBox="1"/>
          <p:nvPr/>
        </p:nvSpPr>
        <p:spPr>
          <a:xfrm>
            <a:off x="6762750" y="4856559"/>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Personalization:</a:t>
            </a:r>
            <a:r>
              <a:rPr lang="en-US" sz="1650" b="0" i="0" u="none" strike="noStrike" cap="none">
                <a:solidFill>
                  <a:srgbClr val="CBD5E1"/>
                </a:solidFill>
                <a:latin typeface="Rajdhani"/>
                <a:ea typeface="Rajdhani"/>
                <a:cs typeface="Rajdhani"/>
                <a:sym typeface="Rajdhani"/>
              </a:rPr>
              <a:t> Games that adapt their difficulty and story based on the player's psychology.</a:t>
            </a:r>
            <a:endParaRPr/>
          </a:p>
        </p:txBody>
      </p:sp>
      <p:sp>
        <p:nvSpPr>
          <p:cNvPr id="350" name="Google Shape;350;p29"/>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FUTURE SCOPE: AI INTEGRATION</a:t>
            </a:r>
            <a:endParaRPr/>
          </a:p>
        </p:txBody>
      </p:sp>
      <p:sp>
        <p:nvSpPr>
          <p:cNvPr id="351" name="Google Shape;351;p29"/>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55"/>
        <p:cNvGrpSpPr/>
        <p:nvPr/>
      </p:nvGrpSpPr>
      <p:grpSpPr>
        <a:xfrm>
          <a:off x="0" y="0"/>
          <a:ext cx="0" cy="0"/>
          <a:chOff x="0" y="0"/>
          <a:chExt cx="0" cy="0"/>
        </a:xfrm>
      </p:grpSpPr>
      <p:pic>
        <p:nvPicPr>
          <p:cNvPr id="356" name="Google Shape;356;p3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7" name="Google Shape;357;p30" descr="image.png"/>
          <p:cNvPicPr preferRelativeResize="0"/>
          <p:nvPr/>
        </p:nvPicPr>
        <p:blipFill rotWithShape="1">
          <a:blip r:embed="rId4">
            <a:alphaModFix/>
          </a:blip>
          <a:srcRect/>
          <a:stretch/>
        </p:blipFill>
        <p:spPr>
          <a:xfrm>
            <a:off x="6381750" y="2281237"/>
            <a:ext cx="3333750" cy="3333750"/>
          </a:xfrm>
          <a:prstGeom prst="rect">
            <a:avLst/>
          </a:prstGeom>
          <a:noFill/>
          <a:ln>
            <a:noFill/>
          </a:ln>
        </p:spPr>
      </p:pic>
      <p:sp>
        <p:nvSpPr>
          <p:cNvPr id="358" name="Google Shape;358;p30"/>
          <p:cNvSpPr txBox="1"/>
          <p:nvPr/>
        </p:nvSpPr>
        <p:spPr>
          <a:xfrm>
            <a:off x="581025" y="2313086"/>
            <a:ext cx="5490686"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E2E8F0"/>
                </a:solidFill>
                <a:latin typeface="Orbitron"/>
                <a:ea typeface="Orbitron"/>
                <a:cs typeface="Orbitron"/>
                <a:sym typeface="Orbitron"/>
              </a:rPr>
              <a:t>GAMING ANYWHERE</a:t>
            </a:r>
            <a:endParaRPr/>
          </a:p>
        </p:txBody>
      </p:sp>
      <p:sp>
        <p:nvSpPr>
          <p:cNvPr id="359" name="Google Shape;359;p30"/>
          <p:cNvSpPr txBox="1"/>
          <p:nvPr/>
        </p:nvSpPr>
        <p:spPr>
          <a:xfrm>
            <a:off x="581025" y="2789336"/>
            <a:ext cx="522922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Cloud gaming removes the hardware barrier. Games are processed on powerful servers and streamed to your device like a Netflix video.</a:t>
            </a:r>
            <a:endParaRPr/>
          </a:p>
        </p:txBody>
      </p:sp>
      <p:sp>
        <p:nvSpPr>
          <p:cNvPr id="360" name="Google Shape;360;p30"/>
          <p:cNvSpPr txBox="1"/>
          <p:nvPr/>
        </p:nvSpPr>
        <p:spPr>
          <a:xfrm>
            <a:off x="581025" y="3937694"/>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Implications:</a:t>
            </a:r>
            <a:endParaRPr/>
          </a:p>
        </p:txBody>
      </p:sp>
      <p:pic>
        <p:nvPicPr>
          <p:cNvPr id="361" name="Google Shape;361;p30" descr="image.png"/>
          <p:cNvPicPr preferRelativeResize="0"/>
          <p:nvPr/>
        </p:nvPicPr>
        <p:blipFill rotWithShape="1">
          <a:blip r:embed="rId5">
            <a:alphaModFix/>
          </a:blip>
          <a:srcRect/>
          <a:stretch/>
        </p:blipFill>
        <p:spPr>
          <a:xfrm>
            <a:off x="6391275" y="2290762"/>
            <a:ext cx="3314700" cy="3314700"/>
          </a:xfrm>
          <a:prstGeom prst="rect">
            <a:avLst/>
          </a:prstGeom>
          <a:noFill/>
          <a:ln>
            <a:noFill/>
          </a:ln>
        </p:spPr>
      </p:pic>
      <p:sp>
        <p:nvSpPr>
          <p:cNvPr id="362" name="Google Shape;362;p30"/>
          <p:cNvSpPr txBox="1"/>
          <p:nvPr/>
        </p:nvSpPr>
        <p:spPr>
          <a:xfrm>
            <a:off x="904875" y="4426207"/>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63" name="Google Shape;363;p30"/>
          <p:cNvSpPr txBox="1"/>
          <p:nvPr/>
        </p:nvSpPr>
        <p:spPr>
          <a:xfrm>
            <a:off x="962025" y="4425255"/>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Play AAA graphics on a budget smartphone.</a:t>
            </a:r>
            <a:endParaRPr/>
          </a:p>
        </p:txBody>
      </p:sp>
      <p:sp>
        <p:nvSpPr>
          <p:cNvPr id="364" name="Google Shape;364;p30"/>
          <p:cNvSpPr txBox="1"/>
          <p:nvPr/>
        </p:nvSpPr>
        <p:spPr>
          <a:xfrm>
            <a:off x="904875" y="4761368"/>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65" name="Google Shape;365;p30"/>
          <p:cNvSpPr txBox="1"/>
          <p:nvPr/>
        </p:nvSpPr>
        <p:spPr>
          <a:xfrm>
            <a:off x="962025" y="4760416"/>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No downloads or updates required.</a:t>
            </a:r>
            <a:endParaRPr/>
          </a:p>
        </p:txBody>
      </p:sp>
      <p:sp>
        <p:nvSpPr>
          <p:cNvPr id="366" name="Google Shape;366;p30"/>
          <p:cNvSpPr txBox="1"/>
          <p:nvPr/>
        </p:nvSpPr>
        <p:spPr>
          <a:xfrm>
            <a:off x="904875" y="5096529"/>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367" name="Google Shape;367;p30"/>
          <p:cNvSpPr txBox="1"/>
          <p:nvPr/>
        </p:nvSpPr>
        <p:spPr>
          <a:xfrm>
            <a:off x="962025" y="5095577"/>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True cross-platform compatibility.</a:t>
            </a:r>
            <a:endParaRPr/>
          </a:p>
        </p:txBody>
      </p:sp>
      <p:sp>
        <p:nvSpPr>
          <p:cNvPr id="368" name="Google Shape;368;p30"/>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FUTURE SCOPE: CLOUD GAMING</a:t>
            </a:r>
            <a:endParaRPr/>
          </a:p>
        </p:txBody>
      </p:sp>
      <p:sp>
        <p:nvSpPr>
          <p:cNvPr id="369" name="Google Shape;369;p30"/>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73"/>
        <p:cNvGrpSpPr/>
        <p:nvPr/>
      </p:nvGrpSpPr>
      <p:grpSpPr>
        <a:xfrm>
          <a:off x="0" y="0"/>
          <a:ext cx="0" cy="0"/>
          <a:chOff x="0" y="0"/>
          <a:chExt cx="0" cy="0"/>
        </a:xfrm>
      </p:grpSpPr>
      <p:pic>
        <p:nvPicPr>
          <p:cNvPr id="374" name="Google Shape;374;p3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75" name="Google Shape;375;p31"/>
          <p:cNvSpPr txBox="1"/>
          <p:nvPr/>
        </p:nvSpPr>
        <p:spPr>
          <a:xfrm>
            <a:off x="581025" y="771525"/>
            <a:ext cx="5190648" cy="1009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FUTURE SCOPE: THE METAVERSE</a:t>
            </a:r>
            <a:endParaRPr/>
          </a:p>
        </p:txBody>
      </p:sp>
      <p:sp>
        <p:nvSpPr>
          <p:cNvPr id="376" name="Google Shape;376;p31"/>
          <p:cNvSpPr/>
          <p:nvPr/>
        </p:nvSpPr>
        <p:spPr>
          <a:xfrm>
            <a:off x="581025" y="1905000"/>
            <a:ext cx="4943475"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77" name="Google Shape;377;p31" descr="image.png"/>
          <p:cNvPicPr preferRelativeResize="0"/>
          <p:nvPr/>
        </p:nvPicPr>
        <p:blipFill rotWithShape="1">
          <a:blip r:embed="rId4">
            <a:alphaModFix/>
          </a:blip>
          <a:srcRect/>
          <a:stretch/>
        </p:blipFill>
        <p:spPr>
          <a:xfrm>
            <a:off x="5815012" y="1994188"/>
            <a:ext cx="6086475" cy="3412926"/>
          </a:xfrm>
          <a:prstGeom prst="rect">
            <a:avLst/>
          </a:prstGeom>
          <a:noFill/>
          <a:ln>
            <a:noFill/>
          </a:ln>
        </p:spPr>
      </p:pic>
      <p:sp>
        <p:nvSpPr>
          <p:cNvPr id="378" name="Google Shape;378;p31"/>
          <p:cNvSpPr txBox="1"/>
          <p:nvPr/>
        </p:nvSpPr>
        <p:spPr>
          <a:xfrm>
            <a:off x="2257425" y="2808386"/>
            <a:ext cx="159067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The Next Internet?</a:t>
            </a:r>
            <a:endParaRPr/>
          </a:p>
        </p:txBody>
      </p:sp>
      <p:sp>
        <p:nvSpPr>
          <p:cNvPr id="379" name="Google Shape;379;p31"/>
          <p:cNvSpPr txBox="1"/>
          <p:nvPr/>
        </p:nvSpPr>
        <p:spPr>
          <a:xfrm>
            <a:off x="581025" y="3286422"/>
            <a:ext cx="49434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The Metaverse envisions a persistent, shared, 3D virtual space where users interact as avatars.</a:t>
            </a:r>
            <a:endParaRPr/>
          </a:p>
        </p:txBody>
      </p:sp>
      <p:sp>
        <p:nvSpPr>
          <p:cNvPr id="380" name="Google Shape;380;p31"/>
          <p:cNvSpPr txBox="1"/>
          <p:nvPr/>
        </p:nvSpPr>
        <p:spPr>
          <a:xfrm>
            <a:off x="581025" y="4099619"/>
            <a:ext cx="4943475" cy="13406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Game technology is the foundation of the Metaverse. It combines VR, social networking, and digital economies (blockchain/NFTs) to create virtual societies where people can work, play, and socialize without physical constraints.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92"/>
        <p:cNvGrpSpPr/>
        <p:nvPr/>
      </p:nvGrpSpPr>
      <p:grpSpPr>
        <a:xfrm>
          <a:off x="0" y="0"/>
          <a:ext cx="0" cy="0"/>
          <a:chOff x="0" y="0"/>
          <a:chExt cx="0" cy="0"/>
        </a:xfrm>
      </p:grpSpPr>
      <p:pic>
        <p:nvPicPr>
          <p:cNvPr id="93" name="Google Shape;93;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4" name="Google Shape;94;p14" descr="image.png"/>
          <p:cNvPicPr preferRelativeResize="0"/>
          <p:nvPr/>
        </p:nvPicPr>
        <p:blipFill rotWithShape="1">
          <a:blip r:embed="rId4">
            <a:alphaModFix/>
          </a:blip>
          <a:srcRect/>
          <a:stretch/>
        </p:blipFill>
        <p:spPr>
          <a:xfrm>
            <a:off x="581025" y="2663428"/>
            <a:ext cx="5229225" cy="2569368"/>
          </a:xfrm>
          <a:prstGeom prst="rect">
            <a:avLst/>
          </a:prstGeom>
          <a:noFill/>
          <a:ln>
            <a:noFill/>
          </a:ln>
        </p:spPr>
      </p:pic>
      <p:pic>
        <p:nvPicPr>
          <p:cNvPr id="95" name="Google Shape;95;p14" descr="image.png"/>
          <p:cNvPicPr preferRelativeResize="0"/>
          <p:nvPr/>
        </p:nvPicPr>
        <p:blipFill rotWithShape="1">
          <a:blip r:embed="rId5">
            <a:alphaModFix/>
          </a:blip>
          <a:srcRect/>
          <a:stretch/>
        </p:blipFill>
        <p:spPr>
          <a:xfrm>
            <a:off x="6381750" y="2496740"/>
            <a:ext cx="5229225" cy="2902743"/>
          </a:xfrm>
          <a:prstGeom prst="rect">
            <a:avLst/>
          </a:prstGeom>
          <a:noFill/>
          <a:ln>
            <a:noFill/>
          </a:ln>
        </p:spPr>
      </p:pic>
      <p:sp>
        <p:nvSpPr>
          <p:cNvPr id="96" name="Google Shape;96;p14"/>
          <p:cNvSpPr txBox="1"/>
          <p:nvPr/>
        </p:nvSpPr>
        <p:spPr>
          <a:xfrm>
            <a:off x="876300" y="2958703"/>
            <a:ext cx="4870608"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38BDF8"/>
                </a:solidFill>
                <a:latin typeface="Orbitron"/>
                <a:ea typeface="Orbitron"/>
                <a:cs typeface="Orbitron"/>
                <a:sym typeface="Orbitron"/>
              </a:rPr>
              <a:t>PART I: FOUNDATIONS</a:t>
            </a:r>
            <a:endParaRPr/>
          </a:p>
        </p:txBody>
      </p:sp>
      <p:sp>
        <p:nvSpPr>
          <p:cNvPr id="97" name="Google Shape;97;p14"/>
          <p:cNvSpPr txBox="1"/>
          <p:nvPr/>
        </p:nvSpPr>
        <p:spPr>
          <a:xfrm>
            <a:off x="6677025" y="2792015"/>
            <a:ext cx="4870608" cy="666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4ADE80"/>
                </a:solidFill>
                <a:latin typeface="Orbitron"/>
                <a:ea typeface="Orbitron"/>
                <a:cs typeface="Orbitron"/>
                <a:sym typeface="Orbitron"/>
              </a:rPr>
              <a:t>PART II: INNOVATION &amp; IMPACT</a:t>
            </a:r>
            <a:endParaRPr/>
          </a:p>
        </p:txBody>
      </p:sp>
      <p:sp>
        <p:nvSpPr>
          <p:cNvPr id="98" name="Google Shape;98;p14"/>
          <p:cNvSpPr txBox="1"/>
          <p:nvPr/>
        </p:nvSpPr>
        <p:spPr>
          <a:xfrm>
            <a:off x="1009650" y="3445430"/>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99" name="Google Shape;99;p14"/>
          <p:cNvSpPr txBox="1"/>
          <p:nvPr/>
        </p:nvSpPr>
        <p:spPr>
          <a:xfrm>
            <a:off x="1066800" y="3444478"/>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Introduction to Game Development</a:t>
            </a:r>
            <a:endParaRPr/>
          </a:p>
        </p:txBody>
      </p:sp>
      <p:sp>
        <p:nvSpPr>
          <p:cNvPr id="100" name="Google Shape;100;p14"/>
          <p:cNvSpPr txBox="1"/>
          <p:nvPr/>
        </p:nvSpPr>
        <p:spPr>
          <a:xfrm>
            <a:off x="1009650" y="3780591"/>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01" name="Google Shape;101;p14"/>
          <p:cNvSpPr txBox="1"/>
          <p:nvPr/>
        </p:nvSpPr>
        <p:spPr>
          <a:xfrm>
            <a:off x="1066800" y="3779639"/>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The Development Pipeline</a:t>
            </a:r>
            <a:endParaRPr/>
          </a:p>
        </p:txBody>
      </p:sp>
      <p:sp>
        <p:nvSpPr>
          <p:cNvPr id="102" name="Google Shape;102;p14"/>
          <p:cNvSpPr txBox="1"/>
          <p:nvPr/>
        </p:nvSpPr>
        <p:spPr>
          <a:xfrm>
            <a:off x="1009650" y="4115752"/>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03" name="Google Shape;103;p14"/>
          <p:cNvSpPr txBox="1"/>
          <p:nvPr/>
        </p:nvSpPr>
        <p:spPr>
          <a:xfrm>
            <a:off x="1066800" y="4114800"/>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Core Engines &amp; Languages</a:t>
            </a:r>
            <a:endParaRPr/>
          </a:p>
        </p:txBody>
      </p:sp>
      <p:sp>
        <p:nvSpPr>
          <p:cNvPr id="104" name="Google Shape;104;p14"/>
          <p:cNvSpPr txBox="1"/>
          <p:nvPr/>
        </p:nvSpPr>
        <p:spPr>
          <a:xfrm>
            <a:off x="1009650" y="4450913"/>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05" name="Google Shape;105;p14"/>
          <p:cNvSpPr txBox="1"/>
          <p:nvPr/>
        </p:nvSpPr>
        <p:spPr>
          <a:xfrm>
            <a:off x="1066800" y="4449960"/>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Visual Tech: Ray Tracing</a:t>
            </a:r>
            <a:endParaRPr/>
          </a:p>
        </p:txBody>
      </p:sp>
      <p:sp>
        <p:nvSpPr>
          <p:cNvPr id="106" name="Google Shape;106;p14"/>
          <p:cNvSpPr txBox="1"/>
          <p:nvPr/>
        </p:nvSpPr>
        <p:spPr>
          <a:xfrm>
            <a:off x="6810375" y="3612118"/>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07" name="Google Shape;107;p14"/>
          <p:cNvSpPr txBox="1"/>
          <p:nvPr/>
        </p:nvSpPr>
        <p:spPr>
          <a:xfrm>
            <a:off x="6867525" y="3611165"/>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Virtual Reality (VR) &amp; AR</a:t>
            </a:r>
            <a:endParaRPr/>
          </a:p>
        </p:txBody>
      </p:sp>
      <p:sp>
        <p:nvSpPr>
          <p:cNvPr id="108" name="Google Shape;108;p14"/>
          <p:cNvSpPr txBox="1"/>
          <p:nvPr/>
        </p:nvSpPr>
        <p:spPr>
          <a:xfrm>
            <a:off x="6810375" y="3947279"/>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09" name="Google Shape;109;p14"/>
          <p:cNvSpPr txBox="1"/>
          <p:nvPr/>
        </p:nvSpPr>
        <p:spPr>
          <a:xfrm>
            <a:off x="6867525" y="3946326"/>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Educational Benefits for Students</a:t>
            </a:r>
            <a:endParaRPr/>
          </a:p>
        </p:txBody>
      </p:sp>
      <p:sp>
        <p:nvSpPr>
          <p:cNvPr id="110" name="Google Shape;110;p14"/>
          <p:cNvSpPr txBox="1"/>
          <p:nvPr/>
        </p:nvSpPr>
        <p:spPr>
          <a:xfrm>
            <a:off x="6810375" y="4282440"/>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11" name="Google Shape;111;p14"/>
          <p:cNvSpPr txBox="1"/>
          <p:nvPr/>
        </p:nvSpPr>
        <p:spPr>
          <a:xfrm>
            <a:off x="6867525" y="4281487"/>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Future Scopes: AI, Cloud, Metaverse</a:t>
            </a:r>
            <a:endParaRPr/>
          </a:p>
        </p:txBody>
      </p:sp>
      <p:sp>
        <p:nvSpPr>
          <p:cNvPr id="112" name="Google Shape;112;p14"/>
          <p:cNvSpPr txBox="1"/>
          <p:nvPr/>
        </p:nvSpPr>
        <p:spPr>
          <a:xfrm>
            <a:off x="6810375" y="4617600"/>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13" name="Google Shape;113;p14"/>
          <p:cNvSpPr txBox="1"/>
          <p:nvPr/>
        </p:nvSpPr>
        <p:spPr>
          <a:xfrm>
            <a:off x="6867525" y="4616648"/>
            <a:ext cx="444817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Q&amp;A</a:t>
            </a:r>
            <a:endParaRPr/>
          </a:p>
        </p:txBody>
      </p:sp>
      <p:sp>
        <p:nvSpPr>
          <p:cNvPr id="114" name="Google Shape;114;p14"/>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AGENDA</a:t>
            </a:r>
            <a:endParaRPr/>
          </a:p>
        </p:txBody>
      </p:sp>
      <p:sp>
        <p:nvSpPr>
          <p:cNvPr id="115" name="Google Shape;115;p14"/>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384"/>
        <p:cNvGrpSpPr/>
        <p:nvPr/>
      </p:nvGrpSpPr>
      <p:grpSpPr>
        <a:xfrm>
          <a:off x="0" y="0"/>
          <a:ext cx="0" cy="0"/>
          <a:chOff x="0" y="0"/>
          <a:chExt cx="0" cy="0"/>
        </a:xfrm>
      </p:grpSpPr>
      <p:pic>
        <p:nvPicPr>
          <p:cNvPr id="385" name="Google Shape;385;p3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86" name="Google Shape;386;p32"/>
          <p:cNvSpPr txBox="1"/>
          <p:nvPr/>
        </p:nvSpPr>
        <p:spPr>
          <a:xfrm>
            <a:off x="1952625" y="2470249"/>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Addiction:</a:t>
            </a:r>
            <a:r>
              <a:rPr lang="en-US" sz="1650" b="0" i="0" u="none" strike="noStrike" cap="none">
                <a:solidFill>
                  <a:srgbClr val="CBD5E1"/>
                </a:solidFill>
                <a:latin typeface="Rajdhani"/>
                <a:ea typeface="Rajdhani"/>
                <a:cs typeface="Rajdhani"/>
                <a:sym typeface="Rajdhani"/>
              </a:rPr>
              <a:t> Designing engaging loops without exploiting vulnerability. Developers must balance retention with player well-being.</a:t>
            </a:r>
            <a:endParaRPr/>
          </a:p>
        </p:txBody>
      </p:sp>
      <p:sp>
        <p:nvSpPr>
          <p:cNvPr id="387" name="Google Shape;387;p32"/>
          <p:cNvSpPr txBox="1"/>
          <p:nvPr/>
        </p:nvSpPr>
        <p:spPr>
          <a:xfrm>
            <a:off x="1952625" y="3331071"/>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Accessibility:</a:t>
            </a:r>
            <a:r>
              <a:rPr lang="en-US" sz="1650" b="0" i="0" u="none" strike="noStrike" cap="none">
                <a:solidFill>
                  <a:srgbClr val="CBD5E1"/>
                </a:solidFill>
                <a:latin typeface="Rajdhani"/>
                <a:ea typeface="Rajdhani"/>
                <a:cs typeface="Rajdhani"/>
                <a:sym typeface="Rajdhani"/>
              </a:rPr>
              <a:t> Ensuring games are playable by people with disabilities (color blindness modes, adaptive controllers).</a:t>
            </a:r>
            <a:endParaRPr/>
          </a:p>
        </p:txBody>
      </p:sp>
      <p:sp>
        <p:nvSpPr>
          <p:cNvPr id="388" name="Google Shape;388;p32"/>
          <p:cNvSpPr txBox="1"/>
          <p:nvPr/>
        </p:nvSpPr>
        <p:spPr>
          <a:xfrm>
            <a:off x="1952625" y="4191892"/>
            <a:ext cx="866775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Data Privacy:</a:t>
            </a:r>
            <a:r>
              <a:rPr lang="en-US" sz="1650" b="0" i="0" u="none" strike="noStrike" cap="none">
                <a:solidFill>
                  <a:srgbClr val="CBD5E1"/>
                </a:solidFill>
                <a:latin typeface="Rajdhani"/>
                <a:ea typeface="Rajdhani"/>
                <a:cs typeface="Rajdhani"/>
                <a:sym typeface="Rajdhani"/>
              </a:rPr>
              <a:t> VR headsets collect biometric data (eye movement, gait). protecting this user data is paramount.</a:t>
            </a:r>
            <a:endParaRPr/>
          </a:p>
        </p:txBody>
      </p:sp>
      <p:sp>
        <p:nvSpPr>
          <p:cNvPr id="389" name="Google Shape;389;p32"/>
          <p:cNvSpPr txBox="1"/>
          <p:nvPr/>
        </p:nvSpPr>
        <p:spPr>
          <a:xfrm>
            <a:off x="1952625" y="5052714"/>
            <a:ext cx="86677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F1F5F9"/>
                </a:solidFill>
                <a:latin typeface="Rajdhani"/>
                <a:ea typeface="Rajdhani"/>
                <a:cs typeface="Rajdhani"/>
                <a:sym typeface="Rajdhani"/>
              </a:rPr>
              <a:t>Monetization:</a:t>
            </a:r>
            <a:r>
              <a:rPr lang="en-US" sz="1650" b="0" i="0" u="none" strike="noStrike" cap="none">
                <a:solidFill>
                  <a:srgbClr val="CBD5E1"/>
                </a:solidFill>
                <a:latin typeface="Rajdhani"/>
                <a:ea typeface="Rajdhani"/>
                <a:cs typeface="Rajdhani"/>
                <a:sym typeface="Rajdhani"/>
              </a:rPr>
              <a:t> Moving away from predatory "loot boxes" towards transparent value exchange.</a:t>
            </a:r>
            <a:endParaRPr/>
          </a:p>
        </p:txBody>
      </p:sp>
      <p:pic>
        <p:nvPicPr>
          <p:cNvPr id="390" name="Google Shape;390;p32" descr="image.png"/>
          <p:cNvPicPr preferRelativeResize="0"/>
          <p:nvPr/>
        </p:nvPicPr>
        <p:blipFill rotWithShape="1">
          <a:blip r:embed="rId4">
            <a:alphaModFix/>
          </a:blip>
          <a:srcRect/>
          <a:stretch/>
        </p:blipFill>
        <p:spPr>
          <a:xfrm>
            <a:off x="1571625" y="2508349"/>
            <a:ext cx="285750" cy="228600"/>
          </a:xfrm>
          <a:prstGeom prst="rect">
            <a:avLst/>
          </a:prstGeom>
          <a:noFill/>
          <a:ln>
            <a:noFill/>
          </a:ln>
        </p:spPr>
      </p:pic>
      <p:pic>
        <p:nvPicPr>
          <p:cNvPr id="391" name="Google Shape;391;p32" descr="image.png"/>
          <p:cNvPicPr preferRelativeResize="0"/>
          <p:nvPr/>
        </p:nvPicPr>
        <p:blipFill rotWithShape="1">
          <a:blip r:embed="rId5">
            <a:alphaModFix/>
          </a:blip>
          <a:srcRect/>
          <a:stretch/>
        </p:blipFill>
        <p:spPr>
          <a:xfrm>
            <a:off x="1571625" y="3369171"/>
            <a:ext cx="228600" cy="228600"/>
          </a:xfrm>
          <a:prstGeom prst="rect">
            <a:avLst/>
          </a:prstGeom>
          <a:noFill/>
          <a:ln>
            <a:noFill/>
          </a:ln>
        </p:spPr>
      </p:pic>
      <p:pic>
        <p:nvPicPr>
          <p:cNvPr id="392" name="Google Shape;392;p32" descr="image.png"/>
          <p:cNvPicPr preferRelativeResize="0"/>
          <p:nvPr/>
        </p:nvPicPr>
        <p:blipFill rotWithShape="1">
          <a:blip r:embed="rId6">
            <a:alphaModFix/>
          </a:blip>
          <a:srcRect/>
          <a:stretch/>
        </p:blipFill>
        <p:spPr>
          <a:xfrm>
            <a:off x="1571625" y="4229992"/>
            <a:ext cx="228600" cy="228600"/>
          </a:xfrm>
          <a:prstGeom prst="rect">
            <a:avLst/>
          </a:prstGeom>
          <a:noFill/>
          <a:ln>
            <a:noFill/>
          </a:ln>
        </p:spPr>
      </p:pic>
      <p:pic>
        <p:nvPicPr>
          <p:cNvPr id="393" name="Google Shape;393;p32" descr="image.png"/>
          <p:cNvPicPr preferRelativeResize="0"/>
          <p:nvPr/>
        </p:nvPicPr>
        <p:blipFill rotWithShape="1">
          <a:blip r:embed="rId7">
            <a:alphaModFix/>
          </a:blip>
          <a:srcRect/>
          <a:stretch/>
        </p:blipFill>
        <p:spPr>
          <a:xfrm>
            <a:off x="1571625" y="5090814"/>
            <a:ext cx="257175" cy="228600"/>
          </a:xfrm>
          <a:prstGeom prst="rect">
            <a:avLst/>
          </a:prstGeom>
          <a:noFill/>
          <a:ln>
            <a:noFill/>
          </a:ln>
        </p:spPr>
      </p:pic>
      <p:sp>
        <p:nvSpPr>
          <p:cNvPr id="394" name="Google Shape;394;p32"/>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ETHICAL CONSIDERATIONS</a:t>
            </a:r>
            <a:endParaRPr/>
          </a:p>
        </p:txBody>
      </p:sp>
      <p:sp>
        <p:nvSpPr>
          <p:cNvPr id="395" name="Google Shape;395;p32"/>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407"/>
        <p:cNvGrpSpPr/>
        <p:nvPr/>
      </p:nvGrpSpPr>
      <p:grpSpPr>
        <a:xfrm>
          <a:off x="0" y="0"/>
          <a:ext cx="0" cy="0"/>
          <a:chOff x="0" y="0"/>
          <a:chExt cx="0" cy="0"/>
        </a:xfrm>
      </p:grpSpPr>
      <p:pic>
        <p:nvPicPr>
          <p:cNvPr id="408" name="Google Shape;408;p3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09" name="Google Shape;409;p34"/>
          <p:cNvSpPr txBox="1"/>
          <p:nvPr/>
        </p:nvSpPr>
        <p:spPr>
          <a:xfrm>
            <a:off x="4740830" y="1970782"/>
            <a:ext cx="2710338" cy="952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6000" b="1" i="0" u="none" strike="noStrike" cap="none">
                <a:solidFill>
                  <a:srgbClr val="4ADE80"/>
                </a:solidFill>
                <a:latin typeface="Orbitron"/>
                <a:ea typeface="Orbitron"/>
                <a:cs typeface="Orbitron"/>
                <a:sym typeface="Orbitron"/>
              </a:rPr>
              <a:t>Q &amp; A</a:t>
            </a:r>
            <a:endParaRPr/>
          </a:p>
        </p:txBody>
      </p:sp>
      <p:sp>
        <p:nvSpPr>
          <p:cNvPr id="410" name="Google Shape;410;p34"/>
          <p:cNvSpPr txBox="1"/>
          <p:nvPr/>
        </p:nvSpPr>
        <p:spPr>
          <a:xfrm>
            <a:off x="4300537" y="3209032"/>
            <a:ext cx="3590925" cy="4875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2400" b="0" i="0" u="none" strike="noStrike" cap="none">
                <a:solidFill>
                  <a:srgbClr val="CBD5E1"/>
                </a:solidFill>
                <a:latin typeface="Rajdhani"/>
                <a:ea typeface="Rajdhani"/>
                <a:cs typeface="Rajdhani"/>
                <a:sym typeface="Rajdhani"/>
              </a:rPr>
              <a:t>Thank you for your attention.</a:t>
            </a:r>
            <a:endParaRPr/>
          </a:p>
        </p:txBody>
      </p:sp>
      <p:pic>
        <p:nvPicPr>
          <p:cNvPr id="411" name="Google Shape;411;p34" descr="image.png"/>
          <p:cNvPicPr preferRelativeResize="0"/>
          <p:nvPr/>
        </p:nvPicPr>
        <p:blipFill rotWithShape="1">
          <a:blip r:embed="rId4">
            <a:alphaModFix/>
          </a:blip>
          <a:srcRect/>
          <a:stretch/>
        </p:blipFill>
        <p:spPr>
          <a:xfrm>
            <a:off x="5738812" y="4315717"/>
            <a:ext cx="714375" cy="5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19"/>
        <p:cNvGrpSpPr/>
        <p:nvPr/>
      </p:nvGrpSpPr>
      <p:grpSpPr>
        <a:xfrm>
          <a:off x="0" y="0"/>
          <a:ext cx="0" cy="0"/>
          <a:chOff x="0" y="0"/>
          <a:chExt cx="0" cy="0"/>
        </a:xfrm>
      </p:grpSpPr>
      <p:pic>
        <p:nvPicPr>
          <p:cNvPr id="120" name="Google Shape;120;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1" name="Google Shape;121;p15" descr="image.png"/>
          <p:cNvPicPr preferRelativeResize="0"/>
          <p:nvPr/>
        </p:nvPicPr>
        <p:blipFill rotWithShape="1">
          <a:blip r:embed="rId4">
            <a:alphaModFix/>
          </a:blip>
          <a:srcRect/>
          <a:stretch/>
        </p:blipFill>
        <p:spPr>
          <a:xfrm>
            <a:off x="6381750" y="2043112"/>
            <a:ext cx="5229225" cy="3810000"/>
          </a:xfrm>
          <a:prstGeom prst="rect">
            <a:avLst/>
          </a:prstGeom>
          <a:noFill/>
          <a:ln>
            <a:noFill/>
          </a:ln>
        </p:spPr>
      </p:pic>
      <p:sp>
        <p:nvSpPr>
          <p:cNvPr id="122" name="Google Shape;122;p15"/>
          <p:cNvSpPr txBox="1"/>
          <p:nvPr/>
        </p:nvSpPr>
        <p:spPr>
          <a:xfrm>
            <a:off x="581025" y="2220813"/>
            <a:ext cx="5229225" cy="13406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Game development is the art of creating games and describes the design, development, and release of a game. It may involve concept generation, design, build, test, and release.</a:t>
            </a:r>
            <a:endParaRPr/>
          </a:p>
        </p:txBody>
      </p:sp>
      <p:sp>
        <p:nvSpPr>
          <p:cNvPr id="123" name="Google Shape;123;p15"/>
          <p:cNvSpPr txBox="1"/>
          <p:nvPr/>
        </p:nvSpPr>
        <p:spPr>
          <a:xfrm>
            <a:off x="581025" y="3704332"/>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It is a multidisciplinary field combining:</a:t>
            </a:r>
            <a:endParaRPr/>
          </a:p>
        </p:txBody>
      </p:sp>
      <p:pic>
        <p:nvPicPr>
          <p:cNvPr id="124" name="Google Shape;124;p15" descr="image.png"/>
          <p:cNvPicPr preferRelativeResize="0"/>
          <p:nvPr/>
        </p:nvPicPr>
        <p:blipFill rotWithShape="1">
          <a:blip r:embed="rId5">
            <a:alphaModFix/>
          </a:blip>
          <a:srcRect/>
          <a:stretch/>
        </p:blipFill>
        <p:spPr>
          <a:xfrm>
            <a:off x="6391275" y="2052637"/>
            <a:ext cx="5210175" cy="3790950"/>
          </a:xfrm>
          <a:prstGeom prst="rect">
            <a:avLst/>
          </a:prstGeom>
          <a:noFill/>
          <a:ln>
            <a:noFill/>
          </a:ln>
        </p:spPr>
      </p:pic>
      <p:sp>
        <p:nvSpPr>
          <p:cNvPr id="125" name="Google Shape;125;p15"/>
          <p:cNvSpPr txBox="1"/>
          <p:nvPr/>
        </p:nvSpPr>
        <p:spPr>
          <a:xfrm>
            <a:off x="904875" y="4183320"/>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26" name="Google Shape;126;p15"/>
          <p:cNvSpPr txBox="1"/>
          <p:nvPr/>
        </p:nvSpPr>
        <p:spPr>
          <a:xfrm>
            <a:off x="962025" y="4182367"/>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Computer Science:</a:t>
            </a:r>
            <a:r>
              <a:rPr lang="en-US" sz="1650" b="0" i="0" u="none" strike="noStrike" cap="none">
                <a:solidFill>
                  <a:srgbClr val="CBD5E1"/>
                </a:solidFill>
                <a:latin typeface="Rajdhani"/>
                <a:ea typeface="Rajdhani"/>
                <a:cs typeface="Rajdhani"/>
                <a:sym typeface="Rajdhani"/>
              </a:rPr>
              <a:t> Programming &amp; Logic</a:t>
            </a:r>
            <a:endParaRPr/>
          </a:p>
        </p:txBody>
      </p:sp>
      <p:sp>
        <p:nvSpPr>
          <p:cNvPr id="127" name="Google Shape;127;p15"/>
          <p:cNvSpPr txBox="1"/>
          <p:nvPr/>
        </p:nvSpPr>
        <p:spPr>
          <a:xfrm>
            <a:off x="904875" y="4518481"/>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28" name="Google Shape;128;p15"/>
          <p:cNvSpPr txBox="1"/>
          <p:nvPr/>
        </p:nvSpPr>
        <p:spPr>
          <a:xfrm>
            <a:off x="962025" y="4517528"/>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Creative Arts:</a:t>
            </a:r>
            <a:r>
              <a:rPr lang="en-US" sz="1650" b="0" i="0" u="none" strike="noStrike" cap="none">
                <a:solidFill>
                  <a:srgbClr val="CBD5E1"/>
                </a:solidFill>
                <a:latin typeface="Rajdhani"/>
                <a:ea typeface="Rajdhani"/>
                <a:cs typeface="Rajdhani"/>
                <a:sym typeface="Rajdhani"/>
              </a:rPr>
              <a:t> Visual Design &amp; Storytelling</a:t>
            </a:r>
            <a:endParaRPr/>
          </a:p>
        </p:txBody>
      </p:sp>
      <p:sp>
        <p:nvSpPr>
          <p:cNvPr id="129" name="Google Shape;129;p15"/>
          <p:cNvSpPr txBox="1"/>
          <p:nvPr/>
        </p:nvSpPr>
        <p:spPr>
          <a:xfrm>
            <a:off x="904875" y="4853642"/>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30" name="Google Shape;130;p15"/>
          <p:cNvSpPr txBox="1"/>
          <p:nvPr/>
        </p:nvSpPr>
        <p:spPr>
          <a:xfrm>
            <a:off x="962025" y="4852689"/>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Mathematics:</a:t>
            </a:r>
            <a:r>
              <a:rPr lang="en-US" sz="1650" b="0" i="0" u="none" strike="noStrike" cap="none">
                <a:solidFill>
                  <a:srgbClr val="CBD5E1"/>
                </a:solidFill>
                <a:latin typeface="Rajdhani"/>
                <a:ea typeface="Rajdhani"/>
                <a:cs typeface="Rajdhani"/>
                <a:sym typeface="Rajdhani"/>
              </a:rPr>
              <a:t> Physics &amp; Geometry</a:t>
            </a:r>
            <a:endParaRPr/>
          </a:p>
        </p:txBody>
      </p:sp>
      <p:sp>
        <p:nvSpPr>
          <p:cNvPr id="131" name="Google Shape;131;p15"/>
          <p:cNvSpPr txBox="1"/>
          <p:nvPr/>
        </p:nvSpPr>
        <p:spPr>
          <a:xfrm>
            <a:off x="904875" y="5188803"/>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132" name="Google Shape;132;p15"/>
          <p:cNvSpPr txBox="1"/>
          <p:nvPr/>
        </p:nvSpPr>
        <p:spPr>
          <a:xfrm>
            <a:off x="962025" y="5187850"/>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Psychology:</a:t>
            </a:r>
            <a:r>
              <a:rPr lang="en-US" sz="1650" b="0" i="0" u="none" strike="noStrike" cap="none">
                <a:solidFill>
                  <a:srgbClr val="CBD5E1"/>
                </a:solidFill>
                <a:latin typeface="Rajdhani"/>
                <a:ea typeface="Rajdhani"/>
                <a:cs typeface="Rajdhani"/>
                <a:sym typeface="Rajdhani"/>
              </a:rPr>
              <a:t> User Experience &amp; Reward Systems</a:t>
            </a:r>
            <a:endParaRPr/>
          </a:p>
        </p:txBody>
      </p:sp>
      <p:sp>
        <p:nvSpPr>
          <p:cNvPr id="133" name="Google Shape;133;p15"/>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WHAT IS GAME DEVELOPMENT?</a:t>
            </a:r>
            <a:endParaRPr/>
          </a:p>
        </p:txBody>
      </p:sp>
      <p:sp>
        <p:nvSpPr>
          <p:cNvPr id="134" name="Google Shape;134;p15"/>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38"/>
        <p:cNvGrpSpPr/>
        <p:nvPr/>
      </p:nvGrpSpPr>
      <p:grpSpPr>
        <a:xfrm>
          <a:off x="0" y="0"/>
          <a:ext cx="0" cy="0"/>
          <a:chOff x="0" y="0"/>
          <a:chExt cx="0" cy="0"/>
        </a:xfrm>
      </p:grpSpPr>
      <p:pic>
        <p:nvPicPr>
          <p:cNvPr id="139" name="Google Shape;139;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0" name="Google Shape;140;p16" descr="image.png"/>
          <p:cNvPicPr preferRelativeResize="0"/>
          <p:nvPr/>
        </p:nvPicPr>
        <p:blipFill rotWithShape="1">
          <a:blip r:embed="rId4">
            <a:alphaModFix/>
          </a:blip>
          <a:srcRect/>
          <a:stretch/>
        </p:blipFill>
        <p:spPr>
          <a:xfrm>
            <a:off x="581025" y="2139553"/>
            <a:ext cx="3486150" cy="3617118"/>
          </a:xfrm>
          <a:prstGeom prst="rect">
            <a:avLst/>
          </a:prstGeom>
          <a:noFill/>
          <a:ln>
            <a:noFill/>
          </a:ln>
        </p:spPr>
      </p:pic>
      <p:pic>
        <p:nvPicPr>
          <p:cNvPr id="141" name="Google Shape;141;p16" descr="image.png"/>
          <p:cNvPicPr preferRelativeResize="0"/>
          <p:nvPr/>
        </p:nvPicPr>
        <p:blipFill rotWithShape="1">
          <a:blip r:embed="rId5">
            <a:alphaModFix/>
          </a:blip>
          <a:srcRect/>
          <a:stretch/>
        </p:blipFill>
        <p:spPr>
          <a:xfrm>
            <a:off x="4352925" y="2139553"/>
            <a:ext cx="3486150" cy="3617118"/>
          </a:xfrm>
          <a:prstGeom prst="rect">
            <a:avLst/>
          </a:prstGeom>
          <a:noFill/>
          <a:ln>
            <a:noFill/>
          </a:ln>
        </p:spPr>
      </p:pic>
      <p:pic>
        <p:nvPicPr>
          <p:cNvPr id="142" name="Google Shape;142;p16" descr="image.png"/>
          <p:cNvPicPr preferRelativeResize="0"/>
          <p:nvPr/>
        </p:nvPicPr>
        <p:blipFill rotWithShape="1">
          <a:blip r:embed="rId6">
            <a:alphaModFix/>
          </a:blip>
          <a:srcRect/>
          <a:stretch/>
        </p:blipFill>
        <p:spPr>
          <a:xfrm>
            <a:off x="8124825" y="2139553"/>
            <a:ext cx="3486150" cy="3617118"/>
          </a:xfrm>
          <a:prstGeom prst="rect">
            <a:avLst/>
          </a:prstGeom>
          <a:noFill/>
          <a:ln>
            <a:noFill/>
          </a:ln>
        </p:spPr>
      </p:pic>
      <p:sp>
        <p:nvSpPr>
          <p:cNvPr id="143" name="Google Shape;143;p16"/>
          <p:cNvSpPr txBox="1"/>
          <p:nvPr/>
        </p:nvSpPr>
        <p:spPr>
          <a:xfrm>
            <a:off x="803910" y="3168253"/>
            <a:ext cx="3040380" cy="6667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PRE-PRODUCTION</a:t>
            </a:r>
            <a:endParaRPr/>
          </a:p>
        </p:txBody>
      </p:sp>
      <p:sp>
        <p:nvSpPr>
          <p:cNvPr id="144" name="Google Shape;144;p16"/>
          <p:cNvSpPr txBox="1"/>
          <p:nvPr/>
        </p:nvSpPr>
        <p:spPr>
          <a:xfrm>
            <a:off x="876300" y="3977878"/>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Concept art, storyboarding, prototyping, and planning. This is the blueprint phase where the game's vision is defined.</a:t>
            </a:r>
            <a:endParaRPr/>
          </a:p>
        </p:txBody>
      </p:sp>
      <p:sp>
        <p:nvSpPr>
          <p:cNvPr id="145" name="Google Shape;145;p16"/>
          <p:cNvSpPr txBox="1"/>
          <p:nvPr/>
        </p:nvSpPr>
        <p:spPr>
          <a:xfrm>
            <a:off x="4575810" y="3168253"/>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PRODUCTION</a:t>
            </a:r>
            <a:endParaRPr/>
          </a:p>
        </p:txBody>
      </p:sp>
      <p:sp>
        <p:nvSpPr>
          <p:cNvPr id="146" name="Google Shape;146;p16"/>
          <p:cNvSpPr txBox="1"/>
          <p:nvPr/>
        </p:nvSpPr>
        <p:spPr>
          <a:xfrm>
            <a:off x="4648200" y="3644503"/>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Asset creation (3D models, audio), coding (gameplay mechanics), and level design. The bulk of the work happens here.</a:t>
            </a:r>
            <a:endParaRPr/>
          </a:p>
        </p:txBody>
      </p:sp>
      <p:sp>
        <p:nvSpPr>
          <p:cNvPr id="147" name="Google Shape;147;p16"/>
          <p:cNvSpPr txBox="1"/>
          <p:nvPr/>
        </p:nvSpPr>
        <p:spPr>
          <a:xfrm>
            <a:off x="8347710" y="3168253"/>
            <a:ext cx="3040380" cy="6667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POST-PRODUCTION</a:t>
            </a:r>
            <a:endParaRPr/>
          </a:p>
        </p:txBody>
      </p:sp>
      <p:sp>
        <p:nvSpPr>
          <p:cNvPr id="148" name="Google Shape;148;p16"/>
          <p:cNvSpPr txBox="1"/>
          <p:nvPr/>
        </p:nvSpPr>
        <p:spPr>
          <a:xfrm>
            <a:off x="8420100" y="3977878"/>
            <a:ext cx="2895600" cy="100548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Testing (QA), bug fixing, polishing, release, and post-launch support (DLCs, patches).</a:t>
            </a:r>
            <a:endParaRPr/>
          </a:p>
        </p:txBody>
      </p:sp>
      <p:pic>
        <p:nvPicPr>
          <p:cNvPr id="149" name="Google Shape;149;p16" descr="image.png"/>
          <p:cNvPicPr preferRelativeResize="0"/>
          <p:nvPr/>
        </p:nvPicPr>
        <p:blipFill rotWithShape="1">
          <a:blip r:embed="rId7">
            <a:alphaModFix/>
          </a:blip>
          <a:srcRect/>
          <a:stretch/>
        </p:blipFill>
        <p:spPr>
          <a:xfrm>
            <a:off x="2095500" y="2463403"/>
            <a:ext cx="457200" cy="457200"/>
          </a:xfrm>
          <a:prstGeom prst="rect">
            <a:avLst/>
          </a:prstGeom>
          <a:noFill/>
          <a:ln>
            <a:noFill/>
          </a:ln>
        </p:spPr>
      </p:pic>
      <p:pic>
        <p:nvPicPr>
          <p:cNvPr id="150" name="Google Shape;150;p16" descr="image.png"/>
          <p:cNvPicPr preferRelativeResize="0"/>
          <p:nvPr/>
        </p:nvPicPr>
        <p:blipFill rotWithShape="1">
          <a:blip r:embed="rId8">
            <a:alphaModFix/>
          </a:blip>
          <a:srcRect/>
          <a:stretch/>
        </p:blipFill>
        <p:spPr>
          <a:xfrm>
            <a:off x="5810250" y="2463403"/>
            <a:ext cx="571500" cy="457200"/>
          </a:xfrm>
          <a:prstGeom prst="rect">
            <a:avLst/>
          </a:prstGeom>
          <a:noFill/>
          <a:ln>
            <a:noFill/>
          </a:ln>
        </p:spPr>
      </p:pic>
      <p:pic>
        <p:nvPicPr>
          <p:cNvPr id="151" name="Google Shape;151;p16" descr="image.png"/>
          <p:cNvPicPr preferRelativeResize="0"/>
          <p:nvPr/>
        </p:nvPicPr>
        <p:blipFill rotWithShape="1">
          <a:blip r:embed="rId9">
            <a:alphaModFix/>
          </a:blip>
          <a:srcRect/>
          <a:stretch/>
        </p:blipFill>
        <p:spPr>
          <a:xfrm>
            <a:off x="9639300" y="2463403"/>
            <a:ext cx="457200" cy="457200"/>
          </a:xfrm>
          <a:prstGeom prst="rect">
            <a:avLst/>
          </a:prstGeom>
          <a:noFill/>
          <a:ln>
            <a:noFill/>
          </a:ln>
        </p:spPr>
      </p:pic>
      <p:sp>
        <p:nvSpPr>
          <p:cNvPr id="152" name="Google Shape;152;p16"/>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THE DEVELOPMENT PIPELINE</a:t>
            </a:r>
            <a:endParaRPr/>
          </a:p>
        </p:txBody>
      </p:sp>
      <p:sp>
        <p:nvSpPr>
          <p:cNvPr id="153" name="Google Shape;153;p16"/>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57"/>
        <p:cNvGrpSpPr/>
        <p:nvPr/>
      </p:nvGrpSpPr>
      <p:grpSpPr>
        <a:xfrm>
          <a:off x="0" y="0"/>
          <a:ext cx="0" cy="0"/>
          <a:chOff x="0" y="0"/>
          <a:chExt cx="0" cy="0"/>
        </a:xfrm>
      </p:grpSpPr>
      <p:pic>
        <p:nvPicPr>
          <p:cNvPr id="158" name="Google Shape;158;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9" name="Google Shape;159;p17" descr="image.png"/>
          <p:cNvPicPr preferRelativeResize="0"/>
          <p:nvPr/>
        </p:nvPicPr>
        <p:blipFill rotWithShape="1">
          <a:blip r:embed="rId4">
            <a:alphaModFix/>
          </a:blip>
          <a:srcRect/>
          <a:stretch/>
        </p:blipFill>
        <p:spPr>
          <a:xfrm>
            <a:off x="581025" y="2043112"/>
            <a:ext cx="5229225" cy="3810000"/>
          </a:xfrm>
          <a:prstGeom prst="rect">
            <a:avLst/>
          </a:prstGeom>
          <a:noFill/>
          <a:ln>
            <a:noFill/>
          </a:ln>
        </p:spPr>
      </p:pic>
      <p:sp>
        <p:nvSpPr>
          <p:cNvPr id="161" name="Google Shape;161;p17"/>
          <p:cNvSpPr txBox="1"/>
          <p:nvPr/>
        </p:nvSpPr>
        <p:spPr>
          <a:xfrm>
            <a:off x="6381750" y="2466379"/>
            <a:ext cx="5490686"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1" i="0" u="none" strike="noStrike" cap="none">
                <a:solidFill>
                  <a:srgbClr val="E2E8F0"/>
                </a:solidFill>
                <a:latin typeface="Orbitron"/>
                <a:ea typeface="Orbitron"/>
                <a:cs typeface="Orbitron"/>
                <a:sym typeface="Orbitron"/>
              </a:rPr>
              <a:t>THE POWERHOUSES</a:t>
            </a:r>
            <a:endParaRPr/>
          </a:p>
        </p:txBody>
      </p:sp>
      <p:sp>
        <p:nvSpPr>
          <p:cNvPr id="162" name="Google Shape;162;p17"/>
          <p:cNvSpPr txBox="1"/>
          <p:nvPr/>
        </p:nvSpPr>
        <p:spPr>
          <a:xfrm>
            <a:off x="6381750" y="2942629"/>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Modern games are built on robust frameworks called Game Engines. They handle rendering, physics, and input.</a:t>
            </a:r>
            <a:endParaRPr/>
          </a:p>
        </p:txBody>
      </p:sp>
      <p:sp>
        <p:nvSpPr>
          <p:cNvPr id="163" name="Google Shape;163;p17"/>
          <p:cNvSpPr txBox="1"/>
          <p:nvPr/>
        </p:nvSpPr>
        <p:spPr>
          <a:xfrm>
            <a:off x="6381750" y="3803451"/>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8BDF8"/>
                </a:solidFill>
                <a:latin typeface="Rajdhani"/>
                <a:ea typeface="Rajdhani"/>
                <a:cs typeface="Rajdhani"/>
                <a:sym typeface="Rajdhani"/>
              </a:rPr>
              <a:t>Unreal Engine 5:</a:t>
            </a:r>
            <a:r>
              <a:rPr lang="en-US" sz="1650" b="0" i="0" u="none" strike="noStrike" cap="none">
                <a:solidFill>
                  <a:srgbClr val="CBD5E1"/>
                </a:solidFill>
                <a:latin typeface="Rajdhani"/>
                <a:ea typeface="Rajdhani"/>
                <a:cs typeface="Rajdhani"/>
                <a:sym typeface="Rajdhani"/>
              </a:rPr>
              <a:t> Known for photorealism, Nanite (geometry), and Lumen (lighting). Used in AAA titles and film production.</a:t>
            </a:r>
            <a:endParaRPr/>
          </a:p>
        </p:txBody>
      </p:sp>
      <p:sp>
        <p:nvSpPr>
          <p:cNvPr id="164" name="Google Shape;164;p17"/>
          <p:cNvSpPr txBox="1"/>
          <p:nvPr/>
        </p:nvSpPr>
        <p:spPr>
          <a:xfrm>
            <a:off x="6381750" y="4616648"/>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4ADE80"/>
                </a:solidFill>
                <a:latin typeface="Rajdhani"/>
                <a:ea typeface="Rajdhani"/>
                <a:cs typeface="Rajdhani"/>
                <a:sym typeface="Rajdhani"/>
              </a:rPr>
              <a:t>Unity:</a:t>
            </a:r>
            <a:r>
              <a:rPr lang="en-US" sz="1650" b="0" i="0" u="none" strike="noStrike" cap="none">
                <a:solidFill>
                  <a:srgbClr val="CBD5E1"/>
                </a:solidFill>
                <a:latin typeface="Rajdhani"/>
                <a:ea typeface="Rajdhani"/>
                <a:cs typeface="Rajdhani"/>
                <a:sym typeface="Rajdhani"/>
              </a:rPr>
              <a:t> Versatile and accessible. Dominates the mobile and indie game market. Uses C# for scripting.</a:t>
            </a:r>
            <a:endParaRPr/>
          </a:p>
        </p:txBody>
      </p:sp>
      <p:sp>
        <p:nvSpPr>
          <p:cNvPr id="165" name="Google Shape;165;p17"/>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CORE TECHNOLOGIES: GAME ENGINES</a:t>
            </a:r>
            <a:endParaRPr/>
          </a:p>
        </p:txBody>
      </p:sp>
      <p:sp>
        <p:nvSpPr>
          <p:cNvPr id="166" name="Google Shape;166;p17"/>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couple of logos with black and white text&#10;&#10;AI-generated content may be incorrect.">
            <a:extLst>
              <a:ext uri="{FF2B5EF4-FFF2-40B4-BE49-F238E27FC236}">
                <a16:creationId xmlns:a16="http://schemas.microsoft.com/office/drawing/2014/main" id="{261D27FC-F7D6-886A-E756-9046129436CC}"/>
              </a:ext>
            </a:extLst>
          </p:cNvPr>
          <p:cNvPicPr>
            <a:picLocks noChangeAspect="1"/>
          </p:cNvPicPr>
          <p:nvPr/>
        </p:nvPicPr>
        <p:blipFill>
          <a:blip r:embed="rId5"/>
          <a:stretch>
            <a:fillRect/>
          </a:stretch>
        </p:blipFill>
        <p:spPr>
          <a:xfrm>
            <a:off x="581025" y="2043112"/>
            <a:ext cx="5388022" cy="381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70"/>
        <p:cNvGrpSpPr/>
        <p:nvPr/>
      </p:nvGrpSpPr>
      <p:grpSpPr>
        <a:xfrm>
          <a:off x="0" y="0"/>
          <a:ext cx="0" cy="0"/>
          <a:chOff x="0" y="0"/>
          <a:chExt cx="0" cy="0"/>
        </a:xfrm>
      </p:grpSpPr>
      <p:pic>
        <p:nvPicPr>
          <p:cNvPr id="171" name="Google Shape;171;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2" name="Google Shape;172;p18" descr="image.png"/>
          <p:cNvPicPr preferRelativeResize="0"/>
          <p:nvPr/>
        </p:nvPicPr>
        <p:blipFill rotWithShape="1">
          <a:blip r:embed="rId4">
            <a:alphaModFix/>
          </a:blip>
          <a:srcRect/>
          <a:stretch/>
        </p:blipFill>
        <p:spPr>
          <a:xfrm>
            <a:off x="581025" y="2138660"/>
            <a:ext cx="2543175" cy="3618904"/>
          </a:xfrm>
          <a:prstGeom prst="rect">
            <a:avLst/>
          </a:prstGeom>
          <a:noFill/>
          <a:ln>
            <a:noFill/>
          </a:ln>
        </p:spPr>
      </p:pic>
      <p:pic>
        <p:nvPicPr>
          <p:cNvPr id="173" name="Google Shape;173;p18" descr="image.png"/>
          <p:cNvPicPr preferRelativeResize="0"/>
          <p:nvPr/>
        </p:nvPicPr>
        <p:blipFill rotWithShape="1">
          <a:blip r:embed="rId5">
            <a:alphaModFix/>
          </a:blip>
          <a:srcRect/>
          <a:stretch/>
        </p:blipFill>
        <p:spPr>
          <a:xfrm>
            <a:off x="3409950" y="2138660"/>
            <a:ext cx="2543175" cy="3618904"/>
          </a:xfrm>
          <a:prstGeom prst="rect">
            <a:avLst/>
          </a:prstGeom>
          <a:noFill/>
          <a:ln>
            <a:noFill/>
          </a:ln>
        </p:spPr>
      </p:pic>
      <p:pic>
        <p:nvPicPr>
          <p:cNvPr id="174" name="Google Shape;174;p18" descr="image.png"/>
          <p:cNvPicPr preferRelativeResize="0"/>
          <p:nvPr/>
        </p:nvPicPr>
        <p:blipFill rotWithShape="1">
          <a:blip r:embed="rId6">
            <a:alphaModFix/>
          </a:blip>
          <a:srcRect/>
          <a:stretch/>
        </p:blipFill>
        <p:spPr>
          <a:xfrm>
            <a:off x="6238875" y="2138660"/>
            <a:ext cx="2543175" cy="3618904"/>
          </a:xfrm>
          <a:prstGeom prst="rect">
            <a:avLst/>
          </a:prstGeom>
          <a:noFill/>
          <a:ln>
            <a:noFill/>
          </a:ln>
        </p:spPr>
      </p:pic>
      <p:pic>
        <p:nvPicPr>
          <p:cNvPr id="175" name="Google Shape;175;p18" descr="image.png"/>
          <p:cNvPicPr preferRelativeResize="0"/>
          <p:nvPr/>
        </p:nvPicPr>
        <p:blipFill rotWithShape="1">
          <a:blip r:embed="rId7">
            <a:alphaModFix/>
          </a:blip>
          <a:srcRect/>
          <a:stretch/>
        </p:blipFill>
        <p:spPr>
          <a:xfrm>
            <a:off x="9067800" y="2138660"/>
            <a:ext cx="2543175" cy="3618904"/>
          </a:xfrm>
          <a:prstGeom prst="rect">
            <a:avLst/>
          </a:prstGeom>
          <a:noFill/>
          <a:ln>
            <a:noFill/>
          </a:ln>
        </p:spPr>
      </p:pic>
      <p:sp>
        <p:nvSpPr>
          <p:cNvPr id="176" name="Google Shape;176;p18"/>
          <p:cNvSpPr txBox="1"/>
          <p:nvPr/>
        </p:nvSpPr>
        <p:spPr>
          <a:xfrm>
            <a:off x="876300" y="2433935"/>
            <a:ext cx="1952625" cy="542925"/>
          </a:xfrm>
          <a:prstGeom prst="rect">
            <a:avLst/>
          </a:prstGeom>
          <a:noFill/>
          <a:ln>
            <a:noFill/>
          </a:ln>
        </p:spPr>
        <p:txBody>
          <a:bodyPr spcFirstLastPara="1" wrap="square" lIns="390525" tIns="0" rIns="0" bIns="0" anchor="t" anchorCtr="0">
            <a:spAutoFit/>
          </a:bodyPr>
          <a:lstStyle/>
          <a:p>
            <a:pPr marL="0" marR="0" lvl="0" indent="0" algn="ctr" rtl="0">
              <a:spcBef>
                <a:spcPts val="0"/>
              </a:spcBef>
              <a:spcAft>
                <a:spcPts val="0"/>
              </a:spcAft>
              <a:buNone/>
            </a:pPr>
            <a:r>
              <a:rPr lang="en-US" sz="3600" b="0" i="0" u="none" strike="noStrike" cap="none">
                <a:solidFill>
                  <a:srgbClr val="38BDF8"/>
                </a:solidFill>
                <a:latin typeface="Roboto"/>
                <a:ea typeface="Roboto"/>
                <a:cs typeface="Roboto"/>
                <a:sym typeface="Roboto"/>
              </a:rPr>
              <a:t>++</a:t>
            </a:r>
            <a:endParaRPr/>
          </a:p>
        </p:txBody>
      </p:sp>
      <p:sp>
        <p:nvSpPr>
          <p:cNvPr id="177" name="Google Shape;177;p18"/>
          <p:cNvSpPr txBox="1"/>
          <p:nvPr/>
        </p:nvSpPr>
        <p:spPr>
          <a:xfrm>
            <a:off x="827484" y="3167360"/>
            <a:ext cx="2050256"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C++</a:t>
            </a:r>
            <a:endParaRPr/>
          </a:p>
        </p:txBody>
      </p:sp>
      <p:sp>
        <p:nvSpPr>
          <p:cNvPr id="178" name="Google Shape;178;p18"/>
          <p:cNvSpPr txBox="1"/>
          <p:nvPr/>
        </p:nvSpPr>
        <p:spPr>
          <a:xfrm>
            <a:off x="876300" y="3643610"/>
            <a:ext cx="1952625" cy="1675804"/>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The industry standard for high-performance engine code. Used heavily in Unreal Engine.</a:t>
            </a:r>
            <a:endParaRPr/>
          </a:p>
        </p:txBody>
      </p:sp>
      <p:sp>
        <p:nvSpPr>
          <p:cNvPr id="179" name="Google Shape;179;p18"/>
          <p:cNvSpPr txBox="1"/>
          <p:nvPr/>
        </p:nvSpPr>
        <p:spPr>
          <a:xfrm>
            <a:off x="3656409" y="3167360"/>
            <a:ext cx="2050256"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C#</a:t>
            </a:r>
            <a:endParaRPr/>
          </a:p>
        </p:txBody>
      </p:sp>
      <p:sp>
        <p:nvSpPr>
          <p:cNvPr id="180" name="Google Shape;180;p18"/>
          <p:cNvSpPr txBox="1"/>
          <p:nvPr/>
        </p:nvSpPr>
        <p:spPr>
          <a:xfrm>
            <a:off x="3705225" y="3643610"/>
            <a:ext cx="1952625" cy="1675804"/>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The primary language for Unity. Easier to learn than C++ but powerful enough for complex logic.</a:t>
            </a:r>
            <a:endParaRPr/>
          </a:p>
        </p:txBody>
      </p:sp>
      <p:sp>
        <p:nvSpPr>
          <p:cNvPr id="181" name="Google Shape;181;p18"/>
          <p:cNvSpPr txBox="1"/>
          <p:nvPr/>
        </p:nvSpPr>
        <p:spPr>
          <a:xfrm>
            <a:off x="6485334" y="3167360"/>
            <a:ext cx="2050256"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PYTHON</a:t>
            </a:r>
            <a:endParaRPr/>
          </a:p>
        </p:txBody>
      </p:sp>
      <p:sp>
        <p:nvSpPr>
          <p:cNvPr id="182" name="Google Shape;182;p18"/>
          <p:cNvSpPr txBox="1"/>
          <p:nvPr/>
        </p:nvSpPr>
        <p:spPr>
          <a:xfrm>
            <a:off x="6534150" y="3643610"/>
            <a:ext cx="1952625"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Often used for pipeline tools, automation, and AI scripting rather than core gameplay.</a:t>
            </a:r>
            <a:endParaRPr/>
          </a:p>
        </p:txBody>
      </p:sp>
      <p:sp>
        <p:nvSpPr>
          <p:cNvPr id="183" name="Google Shape;183;p18"/>
          <p:cNvSpPr txBox="1"/>
          <p:nvPr/>
        </p:nvSpPr>
        <p:spPr>
          <a:xfrm>
            <a:off x="9314259" y="3167360"/>
            <a:ext cx="2050256"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LUA</a:t>
            </a:r>
            <a:endParaRPr/>
          </a:p>
        </p:txBody>
      </p:sp>
      <p:sp>
        <p:nvSpPr>
          <p:cNvPr id="184" name="Google Shape;184;p18"/>
          <p:cNvSpPr txBox="1"/>
          <p:nvPr/>
        </p:nvSpPr>
        <p:spPr>
          <a:xfrm>
            <a:off x="9363075" y="3643610"/>
            <a:ext cx="1952625" cy="1675804"/>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A lightweight scripting language used in engines like Roblox and for modding support.</a:t>
            </a:r>
            <a:endParaRPr/>
          </a:p>
        </p:txBody>
      </p:sp>
      <p:pic>
        <p:nvPicPr>
          <p:cNvPr id="185" name="Google Shape;185;p18" descr="image.png"/>
          <p:cNvPicPr preferRelativeResize="0"/>
          <p:nvPr/>
        </p:nvPicPr>
        <p:blipFill rotWithShape="1">
          <a:blip r:embed="rId8">
            <a:alphaModFix/>
          </a:blip>
          <a:srcRect/>
          <a:stretch/>
        </p:blipFill>
        <p:spPr>
          <a:xfrm>
            <a:off x="1400175" y="2462510"/>
            <a:ext cx="390525" cy="457200"/>
          </a:xfrm>
          <a:prstGeom prst="rect">
            <a:avLst/>
          </a:prstGeom>
          <a:noFill/>
          <a:ln>
            <a:noFill/>
          </a:ln>
        </p:spPr>
      </p:pic>
      <p:pic>
        <p:nvPicPr>
          <p:cNvPr id="186" name="Google Shape;186;p18" descr="image.png"/>
          <p:cNvPicPr preferRelativeResize="0"/>
          <p:nvPr/>
        </p:nvPicPr>
        <p:blipFill rotWithShape="1">
          <a:blip r:embed="rId9">
            <a:alphaModFix/>
          </a:blip>
          <a:srcRect/>
          <a:stretch/>
        </p:blipFill>
        <p:spPr>
          <a:xfrm>
            <a:off x="4481512" y="2462510"/>
            <a:ext cx="400050" cy="457200"/>
          </a:xfrm>
          <a:prstGeom prst="rect">
            <a:avLst/>
          </a:prstGeom>
          <a:noFill/>
          <a:ln>
            <a:noFill/>
          </a:ln>
        </p:spPr>
      </p:pic>
      <p:pic>
        <p:nvPicPr>
          <p:cNvPr id="187" name="Google Shape;187;p18" descr="image.png"/>
          <p:cNvPicPr preferRelativeResize="0"/>
          <p:nvPr/>
        </p:nvPicPr>
        <p:blipFill rotWithShape="1">
          <a:blip r:embed="rId10">
            <a:alphaModFix/>
          </a:blip>
          <a:srcRect/>
          <a:stretch/>
        </p:blipFill>
        <p:spPr>
          <a:xfrm>
            <a:off x="7310437" y="2462510"/>
            <a:ext cx="400050" cy="457200"/>
          </a:xfrm>
          <a:prstGeom prst="rect">
            <a:avLst/>
          </a:prstGeom>
          <a:noFill/>
          <a:ln>
            <a:noFill/>
          </a:ln>
        </p:spPr>
      </p:pic>
      <p:pic>
        <p:nvPicPr>
          <p:cNvPr id="188" name="Google Shape;188;p18" descr="image.png"/>
          <p:cNvPicPr preferRelativeResize="0"/>
          <p:nvPr/>
        </p:nvPicPr>
        <p:blipFill rotWithShape="1">
          <a:blip r:embed="rId11">
            <a:alphaModFix/>
          </a:blip>
          <a:srcRect/>
          <a:stretch/>
        </p:blipFill>
        <p:spPr>
          <a:xfrm>
            <a:off x="10082212" y="2462510"/>
            <a:ext cx="514350" cy="457200"/>
          </a:xfrm>
          <a:prstGeom prst="rect">
            <a:avLst/>
          </a:prstGeom>
          <a:noFill/>
          <a:ln>
            <a:noFill/>
          </a:ln>
        </p:spPr>
      </p:pic>
      <p:sp>
        <p:nvSpPr>
          <p:cNvPr id="189" name="Google Shape;189;p18"/>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PROGRAMMING LANGUAGES</a:t>
            </a:r>
            <a:endParaRPr/>
          </a:p>
        </p:txBody>
      </p:sp>
      <p:sp>
        <p:nvSpPr>
          <p:cNvPr id="190" name="Google Shape;190;p18"/>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194"/>
        <p:cNvGrpSpPr/>
        <p:nvPr/>
      </p:nvGrpSpPr>
      <p:grpSpPr>
        <a:xfrm>
          <a:off x="0" y="0"/>
          <a:ext cx="0" cy="0"/>
          <a:chOff x="0" y="0"/>
          <a:chExt cx="0" cy="0"/>
        </a:xfrm>
      </p:grpSpPr>
      <p:pic>
        <p:nvPicPr>
          <p:cNvPr id="195" name="Google Shape;195;p19" descr="image.png"/>
          <p:cNvPicPr preferRelativeResize="0"/>
          <p:nvPr/>
        </p:nvPicPr>
        <p:blipFill rotWithShape="1">
          <a:blip r:embed="rId3">
            <a:alphaModFix/>
          </a:blip>
          <a:srcRect/>
          <a:stretch/>
        </p:blipFill>
        <p:spPr>
          <a:xfrm>
            <a:off x="0" y="-10390"/>
            <a:ext cx="12192000" cy="6858000"/>
          </a:xfrm>
          <a:prstGeom prst="rect">
            <a:avLst/>
          </a:prstGeom>
          <a:noFill/>
          <a:ln>
            <a:noFill/>
          </a:ln>
        </p:spPr>
      </p:pic>
      <p:sp>
        <p:nvSpPr>
          <p:cNvPr id="196" name="Google Shape;196;p19"/>
          <p:cNvSpPr txBox="1"/>
          <p:nvPr/>
        </p:nvSpPr>
        <p:spPr>
          <a:xfrm>
            <a:off x="581025" y="771525"/>
            <a:ext cx="5190648" cy="1009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VISUAL TECH: RAY TRACING</a:t>
            </a:r>
            <a:endParaRPr/>
          </a:p>
        </p:txBody>
      </p:sp>
      <p:sp>
        <p:nvSpPr>
          <p:cNvPr id="197" name="Google Shape;197;p19"/>
          <p:cNvSpPr/>
          <p:nvPr/>
        </p:nvSpPr>
        <p:spPr>
          <a:xfrm>
            <a:off x="581025" y="1905000"/>
            <a:ext cx="4943475"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9" name="Google Shape;199;p19"/>
          <p:cNvSpPr txBox="1"/>
          <p:nvPr/>
        </p:nvSpPr>
        <p:spPr>
          <a:xfrm>
            <a:off x="632546" y="1924050"/>
            <a:ext cx="207645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a:solidFill>
                  <a:srgbClr val="CBD5E1"/>
                </a:solidFill>
                <a:latin typeface="Rajdhani"/>
                <a:ea typeface="Rajdhani"/>
                <a:cs typeface="Rajdhani"/>
                <a:sym typeface="Rajdhani"/>
              </a:rPr>
              <a:t>Simulating Light Physics</a:t>
            </a:r>
            <a:endParaRPr dirty="0"/>
          </a:p>
        </p:txBody>
      </p:sp>
      <p:sp>
        <p:nvSpPr>
          <p:cNvPr id="200" name="Google Shape;200;p19"/>
          <p:cNvSpPr txBox="1"/>
          <p:nvPr/>
        </p:nvSpPr>
        <p:spPr>
          <a:xfrm>
            <a:off x="581025" y="3118842"/>
            <a:ext cx="4943475" cy="13406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dirty="0">
                <a:solidFill>
                  <a:srgbClr val="CBD5E1"/>
                </a:solidFill>
                <a:latin typeface="Rajdhani"/>
                <a:ea typeface="Rajdhani"/>
                <a:cs typeface="Rajdhani"/>
                <a:sym typeface="Rajdhani"/>
              </a:rPr>
              <a:t>Ray tracing renders light by simulating the physical behavior of light rays. It calculates the color of pixels by tracing the path that light would take if it were to travel from the eye of the viewer to the virtual 3D scene.</a:t>
            </a:r>
            <a:endParaRPr dirty="0"/>
          </a:p>
        </p:txBody>
      </p:sp>
      <p:sp>
        <p:nvSpPr>
          <p:cNvPr id="201" name="Google Shape;201;p19"/>
          <p:cNvSpPr txBox="1"/>
          <p:nvPr/>
        </p:nvSpPr>
        <p:spPr>
          <a:xfrm>
            <a:off x="581025" y="4602360"/>
            <a:ext cx="49434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This allows for realistic reflections, refractions, and shadows that were previously impossible in real-time rendering, creating a massive leap in visual fidelity.</a:t>
            </a:r>
            <a:endParaRPr/>
          </a:p>
        </p:txBody>
      </p:sp>
      <p:pic>
        <p:nvPicPr>
          <p:cNvPr id="3" name="Picture 2" descr="A split screen of a photo of a palm tree">
            <a:extLst>
              <a:ext uri="{FF2B5EF4-FFF2-40B4-BE49-F238E27FC236}">
                <a16:creationId xmlns:a16="http://schemas.microsoft.com/office/drawing/2014/main" id="{42F07BB6-57EB-8BDE-FCF9-0C82CC96369E}"/>
              </a:ext>
            </a:extLst>
          </p:cNvPr>
          <p:cNvPicPr>
            <a:picLocks noChangeAspect="1"/>
          </p:cNvPicPr>
          <p:nvPr/>
        </p:nvPicPr>
        <p:blipFill>
          <a:blip r:embed="rId4"/>
          <a:stretch>
            <a:fillRect/>
          </a:stretch>
        </p:blipFill>
        <p:spPr>
          <a:xfrm>
            <a:off x="5771673" y="2173647"/>
            <a:ext cx="6105829" cy="34341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05"/>
        <p:cNvGrpSpPr/>
        <p:nvPr/>
      </p:nvGrpSpPr>
      <p:grpSpPr>
        <a:xfrm>
          <a:off x="0" y="0"/>
          <a:ext cx="0" cy="0"/>
          <a:chOff x="0" y="0"/>
          <a:chExt cx="0" cy="0"/>
        </a:xfrm>
      </p:grpSpPr>
      <p:pic>
        <p:nvPicPr>
          <p:cNvPr id="206" name="Google Shape;206;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7" name="Google Shape;207;p20" descr="image.png"/>
          <p:cNvPicPr preferRelativeResize="0"/>
          <p:nvPr/>
        </p:nvPicPr>
        <p:blipFill rotWithShape="1">
          <a:blip r:embed="rId4">
            <a:alphaModFix/>
          </a:blip>
          <a:srcRect/>
          <a:stretch/>
        </p:blipFill>
        <p:spPr>
          <a:xfrm>
            <a:off x="6381750" y="2043112"/>
            <a:ext cx="5229225" cy="3810000"/>
          </a:xfrm>
          <a:prstGeom prst="rect">
            <a:avLst/>
          </a:prstGeom>
          <a:noFill/>
          <a:ln>
            <a:noFill/>
          </a:ln>
        </p:spPr>
      </p:pic>
      <p:sp>
        <p:nvSpPr>
          <p:cNvPr id="208" name="Google Shape;208;p20"/>
          <p:cNvSpPr txBox="1"/>
          <p:nvPr/>
        </p:nvSpPr>
        <p:spPr>
          <a:xfrm>
            <a:off x="581025" y="2149375"/>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Total Immersion</a:t>
            </a:r>
            <a:endParaRPr/>
          </a:p>
        </p:txBody>
      </p:sp>
      <p:sp>
        <p:nvSpPr>
          <p:cNvPr id="209" name="Google Shape;209;p20"/>
          <p:cNvSpPr txBox="1"/>
          <p:nvPr/>
        </p:nvSpPr>
        <p:spPr>
          <a:xfrm>
            <a:off x="581025" y="2627411"/>
            <a:ext cx="522922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VR places the player </a:t>
            </a:r>
            <a:r>
              <a:rPr lang="en-US" sz="1650" b="0" i="1" u="none" strike="noStrike" cap="none">
                <a:solidFill>
                  <a:srgbClr val="CBD5E1"/>
                </a:solidFill>
                <a:latin typeface="Rajdhani"/>
                <a:ea typeface="Rajdhani"/>
                <a:cs typeface="Rajdhani"/>
                <a:sym typeface="Rajdhani"/>
              </a:rPr>
              <a:t>inside</a:t>
            </a:r>
            <a:r>
              <a:rPr lang="en-US" sz="1650" b="0" i="0" u="none" strike="noStrike" cap="none">
                <a:solidFill>
                  <a:srgbClr val="CBD5E1"/>
                </a:solidFill>
                <a:latin typeface="Rajdhani"/>
                <a:ea typeface="Rajdhani"/>
                <a:cs typeface="Rajdhani"/>
                <a:sym typeface="Rajdhani"/>
              </a:rPr>
              <a:t> the game world, replacing their physical view with a digital one. It creates a sense of "presence" — the feeling of actually being there.</a:t>
            </a:r>
            <a:endParaRPr/>
          </a:p>
        </p:txBody>
      </p:sp>
      <p:sp>
        <p:nvSpPr>
          <p:cNvPr id="210" name="Google Shape;210;p20"/>
          <p:cNvSpPr txBox="1"/>
          <p:nvPr/>
        </p:nvSpPr>
        <p:spPr>
          <a:xfrm>
            <a:off x="581025" y="3775769"/>
            <a:ext cx="522922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Key Concepts:</a:t>
            </a:r>
            <a:endParaRPr/>
          </a:p>
        </p:txBody>
      </p:sp>
      <p:sp>
        <p:nvSpPr>
          <p:cNvPr id="212" name="Google Shape;212;p20"/>
          <p:cNvSpPr txBox="1"/>
          <p:nvPr/>
        </p:nvSpPr>
        <p:spPr>
          <a:xfrm>
            <a:off x="904875" y="4254757"/>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13" name="Google Shape;213;p20"/>
          <p:cNvSpPr txBox="1"/>
          <p:nvPr/>
        </p:nvSpPr>
        <p:spPr>
          <a:xfrm>
            <a:off x="962025" y="4253805"/>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Stereoscopic 3D:</a:t>
            </a:r>
            <a:r>
              <a:rPr lang="en-US" sz="1650" b="0" i="0" u="none" strike="noStrike" cap="none">
                <a:solidFill>
                  <a:srgbClr val="CBD5E1"/>
                </a:solidFill>
                <a:latin typeface="Rajdhani"/>
                <a:ea typeface="Rajdhani"/>
                <a:cs typeface="Rajdhani"/>
                <a:sym typeface="Rajdhani"/>
              </a:rPr>
              <a:t> Depth perception.</a:t>
            </a:r>
            <a:endParaRPr/>
          </a:p>
        </p:txBody>
      </p:sp>
      <p:sp>
        <p:nvSpPr>
          <p:cNvPr id="214" name="Google Shape;214;p20"/>
          <p:cNvSpPr txBox="1"/>
          <p:nvPr/>
        </p:nvSpPr>
        <p:spPr>
          <a:xfrm>
            <a:off x="904875" y="4589918"/>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15" name="Google Shape;215;p20"/>
          <p:cNvSpPr txBox="1"/>
          <p:nvPr/>
        </p:nvSpPr>
        <p:spPr>
          <a:xfrm>
            <a:off x="962025" y="4588966"/>
            <a:ext cx="4848225" cy="335160"/>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Head Tracking:</a:t>
            </a:r>
            <a:r>
              <a:rPr lang="en-US" sz="1650" b="0" i="0" u="none" strike="noStrike" cap="none">
                <a:solidFill>
                  <a:srgbClr val="CBD5E1"/>
                </a:solidFill>
                <a:latin typeface="Rajdhani"/>
                <a:ea typeface="Rajdhani"/>
                <a:cs typeface="Rajdhani"/>
                <a:sym typeface="Rajdhani"/>
              </a:rPr>
              <a:t> The world moves as you look around.</a:t>
            </a:r>
            <a:endParaRPr/>
          </a:p>
        </p:txBody>
      </p:sp>
      <p:sp>
        <p:nvSpPr>
          <p:cNvPr id="216" name="Google Shape;216;p20"/>
          <p:cNvSpPr txBox="1"/>
          <p:nvPr/>
        </p:nvSpPr>
        <p:spPr>
          <a:xfrm>
            <a:off x="904875" y="4925079"/>
            <a:ext cx="5715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CBD5E1"/>
                </a:solidFill>
                <a:latin typeface="Rajdhani"/>
                <a:ea typeface="Rajdhani"/>
                <a:cs typeface="Rajdhani"/>
                <a:sym typeface="Rajdhani"/>
              </a:rPr>
              <a:t>•</a:t>
            </a:r>
            <a:endParaRPr/>
          </a:p>
        </p:txBody>
      </p:sp>
      <p:sp>
        <p:nvSpPr>
          <p:cNvPr id="217" name="Google Shape;217;p20"/>
          <p:cNvSpPr txBox="1"/>
          <p:nvPr/>
        </p:nvSpPr>
        <p:spPr>
          <a:xfrm>
            <a:off x="962025" y="4924127"/>
            <a:ext cx="4848225" cy="670321"/>
          </a:xfrm>
          <a:prstGeom prst="rect">
            <a:avLst/>
          </a:prstGeom>
          <a:noFill/>
          <a:ln>
            <a:noFill/>
          </a:ln>
        </p:spPr>
        <p:txBody>
          <a:bodyPr spcFirstLastPara="1" wrap="square" lIns="5715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6 Degrees of Freedom (6DoF):</a:t>
            </a:r>
            <a:r>
              <a:rPr lang="en-US" sz="1650" b="0" i="0" u="none" strike="noStrike" cap="none">
                <a:solidFill>
                  <a:srgbClr val="CBD5E1"/>
                </a:solidFill>
                <a:latin typeface="Rajdhani"/>
                <a:ea typeface="Rajdhani"/>
                <a:cs typeface="Rajdhani"/>
                <a:sym typeface="Rajdhani"/>
              </a:rPr>
              <a:t> Move forward/back, up/down, left/right, plus rotation.</a:t>
            </a:r>
            <a:endParaRPr/>
          </a:p>
        </p:txBody>
      </p:sp>
      <p:sp>
        <p:nvSpPr>
          <p:cNvPr id="218" name="Google Shape;218;p20"/>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VIRTUAL REALITY (VR) IN GAMING</a:t>
            </a:r>
            <a:endParaRPr/>
          </a:p>
        </p:txBody>
      </p:sp>
      <p:sp>
        <p:nvSpPr>
          <p:cNvPr id="219" name="Google Shape;219;p20"/>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 name="Picture 2" descr="A child wearing virtual reality goggles">
            <a:extLst>
              <a:ext uri="{FF2B5EF4-FFF2-40B4-BE49-F238E27FC236}">
                <a16:creationId xmlns:a16="http://schemas.microsoft.com/office/drawing/2014/main" id="{1945FF8D-7847-F733-9F96-0D6EBB115F87}"/>
              </a:ext>
            </a:extLst>
          </p:cNvPr>
          <p:cNvPicPr>
            <a:picLocks noChangeAspect="1"/>
          </p:cNvPicPr>
          <p:nvPr/>
        </p:nvPicPr>
        <p:blipFill>
          <a:blip r:embed="rId5"/>
          <a:stretch>
            <a:fillRect/>
          </a:stretch>
        </p:blipFill>
        <p:spPr>
          <a:xfrm>
            <a:off x="6160700" y="2091480"/>
            <a:ext cx="5563952" cy="37037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93B"/>
        </a:solidFill>
        <a:effectLst/>
      </p:bgPr>
    </p:bg>
    <p:spTree>
      <p:nvGrpSpPr>
        <p:cNvPr id="1" name="Shape 223"/>
        <p:cNvGrpSpPr/>
        <p:nvPr/>
      </p:nvGrpSpPr>
      <p:grpSpPr>
        <a:xfrm>
          <a:off x="0" y="0"/>
          <a:ext cx="0" cy="0"/>
          <a:chOff x="0" y="0"/>
          <a:chExt cx="0" cy="0"/>
        </a:xfrm>
      </p:grpSpPr>
      <p:pic>
        <p:nvPicPr>
          <p:cNvPr id="224" name="Google Shape;224;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5" name="Google Shape;225;p21" descr="image.png"/>
          <p:cNvPicPr preferRelativeResize="0"/>
          <p:nvPr/>
        </p:nvPicPr>
        <p:blipFill rotWithShape="1">
          <a:blip r:embed="rId4">
            <a:alphaModFix/>
          </a:blip>
          <a:srcRect/>
          <a:stretch/>
        </p:blipFill>
        <p:spPr>
          <a:xfrm>
            <a:off x="581025" y="2306240"/>
            <a:ext cx="3486150" cy="3283743"/>
          </a:xfrm>
          <a:prstGeom prst="rect">
            <a:avLst/>
          </a:prstGeom>
          <a:noFill/>
          <a:ln>
            <a:noFill/>
          </a:ln>
        </p:spPr>
      </p:pic>
      <p:pic>
        <p:nvPicPr>
          <p:cNvPr id="226" name="Google Shape;226;p21" descr="image.png"/>
          <p:cNvPicPr preferRelativeResize="0"/>
          <p:nvPr/>
        </p:nvPicPr>
        <p:blipFill rotWithShape="1">
          <a:blip r:embed="rId5">
            <a:alphaModFix/>
          </a:blip>
          <a:srcRect/>
          <a:stretch/>
        </p:blipFill>
        <p:spPr>
          <a:xfrm>
            <a:off x="4352925" y="2306240"/>
            <a:ext cx="3486150" cy="3283743"/>
          </a:xfrm>
          <a:prstGeom prst="rect">
            <a:avLst/>
          </a:prstGeom>
          <a:noFill/>
          <a:ln>
            <a:noFill/>
          </a:ln>
        </p:spPr>
      </p:pic>
      <p:pic>
        <p:nvPicPr>
          <p:cNvPr id="227" name="Google Shape;227;p21" descr="image.png"/>
          <p:cNvPicPr preferRelativeResize="0"/>
          <p:nvPr/>
        </p:nvPicPr>
        <p:blipFill rotWithShape="1">
          <a:blip r:embed="rId6">
            <a:alphaModFix/>
          </a:blip>
          <a:srcRect/>
          <a:stretch/>
        </p:blipFill>
        <p:spPr>
          <a:xfrm>
            <a:off x="8124825" y="2306240"/>
            <a:ext cx="3486150" cy="3283743"/>
          </a:xfrm>
          <a:prstGeom prst="rect">
            <a:avLst/>
          </a:prstGeom>
          <a:noFill/>
          <a:ln>
            <a:noFill/>
          </a:ln>
        </p:spPr>
      </p:pic>
      <p:sp>
        <p:nvSpPr>
          <p:cNvPr id="228" name="Google Shape;228;p21"/>
          <p:cNvSpPr txBox="1"/>
          <p:nvPr/>
        </p:nvSpPr>
        <p:spPr>
          <a:xfrm>
            <a:off x="803910" y="3334940"/>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HMDS</a:t>
            </a:r>
            <a:endParaRPr/>
          </a:p>
        </p:txBody>
      </p:sp>
      <p:sp>
        <p:nvSpPr>
          <p:cNvPr id="229" name="Google Shape;229;p21"/>
          <p:cNvSpPr txBox="1"/>
          <p:nvPr/>
        </p:nvSpPr>
        <p:spPr>
          <a:xfrm>
            <a:off x="876300" y="3811190"/>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1" i="0" u="none" strike="noStrike" cap="none">
                <a:solidFill>
                  <a:srgbClr val="CBD5E1"/>
                </a:solidFill>
                <a:latin typeface="Rajdhani"/>
                <a:ea typeface="Rajdhani"/>
                <a:cs typeface="Rajdhani"/>
                <a:sym typeface="Rajdhani"/>
              </a:rPr>
              <a:t>Head-Mounted Displays:</a:t>
            </a:r>
            <a:r>
              <a:rPr lang="en-US" sz="1650" b="0" i="0" u="none" strike="noStrike" cap="none">
                <a:solidFill>
                  <a:srgbClr val="CBD5E1"/>
                </a:solidFill>
                <a:latin typeface="Rajdhani"/>
                <a:ea typeface="Rajdhani"/>
                <a:cs typeface="Rajdhani"/>
                <a:sym typeface="Rajdhani"/>
              </a:rPr>
              <a:t> Devices like Meta Quest 3, PSVR 2, and Apple Vision Pro provide the visual portal.</a:t>
            </a:r>
            <a:endParaRPr/>
          </a:p>
        </p:txBody>
      </p:sp>
      <p:sp>
        <p:nvSpPr>
          <p:cNvPr id="230" name="Google Shape;230;p21"/>
          <p:cNvSpPr txBox="1"/>
          <p:nvPr/>
        </p:nvSpPr>
        <p:spPr>
          <a:xfrm>
            <a:off x="4575810" y="3334940"/>
            <a:ext cx="3040380" cy="3333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CONTROLLERS</a:t>
            </a:r>
            <a:endParaRPr/>
          </a:p>
        </p:txBody>
      </p:sp>
      <p:sp>
        <p:nvSpPr>
          <p:cNvPr id="231" name="Google Shape;231;p21"/>
          <p:cNvSpPr txBox="1"/>
          <p:nvPr/>
        </p:nvSpPr>
        <p:spPr>
          <a:xfrm>
            <a:off x="4648200" y="3811190"/>
            <a:ext cx="2895600" cy="134064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Motion controllers track hand movements, allowing players to grab, throw, and interact with digital objects naturally.</a:t>
            </a:r>
            <a:endParaRPr/>
          </a:p>
        </p:txBody>
      </p:sp>
      <p:sp>
        <p:nvSpPr>
          <p:cNvPr id="232" name="Google Shape;232;p21"/>
          <p:cNvSpPr txBox="1"/>
          <p:nvPr/>
        </p:nvSpPr>
        <p:spPr>
          <a:xfrm>
            <a:off x="8347710" y="3334940"/>
            <a:ext cx="3040380" cy="6667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E2E8F0"/>
                </a:solidFill>
                <a:latin typeface="Orbitron"/>
                <a:ea typeface="Orbitron"/>
                <a:cs typeface="Orbitron"/>
                <a:sym typeface="Orbitron"/>
              </a:rPr>
              <a:t>SENSORS &amp; HAPTICS</a:t>
            </a:r>
            <a:endParaRPr/>
          </a:p>
        </p:txBody>
      </p:sp>
      <p:sp>
        <p:nvSpPr>
          <p:cNvPr id="233" name="Google Shape;233;p21"/>
          <p:cNvSpPr txBox="1"/>
          <p:nvPr/>
        </p:nvSpPr>
        <p:spPr>
          <a:xfrm>
            <a:off x="8420100" y="4144565"/>
            <a:ext cx="2895600" cy="100548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CBD5E1"/>
                </a:solidFill>
                <a:latin typeface="Rajdhani"/>
                <a:ea typeface="Rajdhani"/>
                <a:cs typeface="Rajdhani"/>
                <a:sym typeface="Rajdhani"/>
              </a:rPr>
              <a:t>Inside-out tracking cameras and haptic feedback suits/gloves that simulate touch and impact.</a:t>
            </a:r>
            <a:endParaRPr/>
          </a:p>
        </p:txBody>
      </p:sp>
      <p:pic>
        <p:nvPicPr>
          <p:cNvPr id="234" name="Google Shape;234;p21" descr="image.png"/>
          <p:cNvPicPr preferRelativeResize="0"/>
          <p:nvPr/>
        </p:nvPicPr>
        <p:blipFill rotWithShape="1">
          <a:blip r:embed="rId7">
            <a:alphaModFix/>
          </a:blip>
          <a:srcRect/>
          <a:stretch/>
        </p:blipFill>
        <p:spPr>
          <a:xfrm>
            <a:off x="2038350" y="2630090"/>
            <a:ext cx="571500" cy="457200"/>
          </a:xfrm>
          <a:prstGeom prst="rect">
            <a:avLst/>
          </a:prstGeom>
          <a:noFill/>
          <a:ln>
            <a:noFill/>
          </a:ln>
        </p:spPr>
      </p:pic>
      <p:pic>
        <p:nvPicPr>
          <p:cNvPr id="235" name="Google Shape;235;p21" descr="image.png"/>
          <p:cNvPicPr preferRelativeResize="0"/>
          <p:nvPr/>
        </p:nvPicPr>
        <p:blipFill rotWithShape="1">
          <a:blip r:embed="rId8">
            <a:alphaModFix/>
          </a:blip>
          <a:srcRect/>
          <a:stretch/>
        </p:blipFill>
        <p:spPr>
          <a:xfrm>
            <a:off x="5924550" y="2630090"/>
            <a:ext cx="342900" cy="457200"/>
          </a:xfrm>
          <a:prstGeom prst="rect">
            <a:avLst/>
          </a:prstGeom>
          <a:noFill/>
          <a:ln>
            <a:noFill/>
          </a:ln>
        </p:spPr>
      </p:pic>
      <p:pic>
        <p:nvPicPr>
          <p:cNvPr id="236" name="Google Shape;236;p21" descr="image.png"/>
          <p:cNvPicPr preferRelativeResize="0"/>
          <p:nvPr/>
        </p:nvPicPr>
        <p:blipFill rotWithShape="1">
          <a:blip r:embed="rId9">
            <a:alphaModFix/>
          </a:blip>
          <a:srcRect/>
          <a:stretch/>
        </p:blipFill>
        <p:spPr>
          <a:xfrm>
            <a:off x="9582150" y="2630090"/>
            <a:ext cx="571500" cy="457200"/>
          </a:xfrm>
          <a:prstGeom prst="rect">
            <a:avLst/>
          </a:prstGeom>
          <a:noFill/>
          <a:ln>
            <a:noFill/>
          </a:ln>
        </p:spPr>
      </p:pic>
      <p:sp>
        <p:nvSpPr>
          <p:cNvPr id="237" name="Google Shape;237;p21"/>
          <p:cNvSpPr txBox="1"/>
          <p:nvPr/>
        </p:nvSpPr>
        <p:spPr>
          <a:xfrm>
            <a:off x="581025" y="581025"/>
            <a:ext cx="11581447" cy="5143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50" b="1" i="0" u="none" strike="noStrike" cap="none">
                <a:solidFill>
                  <a:srgbClr val="4ADE80"/>
                </a:solidFill>
                <a:latin typeface="Orbitron"/>
                <a:ea typeface="Orbitron"/>
                <a:cs typeface="Orbitron"/>
                <a:sym typeface="Orbitron"/>
              </a:rPr>
              <a:t>VR HARDWARE ECOSYSTEM</a:t>
            </a:r>
            <a:endParaRPr/>
          </a:p>
        </p:txBody>
      </p:sp>
      <p:sp>
        <p:nvSpPr>
          <p:cNvPr id="238" name="Google Shape;238;p21"/>
          <p:cNvSpPr/>
          <p:nvPr/>
        </p:nvSpPr>
        <p:spPr>
          <a:xfrm>
            <a:off x="581025" y="1219200"/>
            <a:ext cx="11029950" cy="1905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1299</Words>
  <Application>Microsoft Office PowerPoint</Application>
  <PresentationFormat>Widescreen</PresentationFormat>
  <Paragraphs>142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Orbitron</vt:lpstr>
      <vt:lpstr>Roboto</vt:lpstr>
      <vt:lpstr>Rajdhani</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Madhav L Chand</cp:lastModifiedBy>
  <cp:revision>4</cp:revision>
  <dcterms:modified xsi:type="dcterms:W3CDTF">2025-11-24T02:42:19Z</dcterms:modified>
</cp:coreProperties>
</file>